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5860" r:id="rId2"/>
  </p:sldMasterIdLst>
  <p:notesMasterIdLst>
    <p:notesMasterId r:id="rId24"/>
  </p:notesMasterIdLst>
  <p:handoutMasterIdLst>
    <p:handoutMasterId r:id="rId25"/>
  </p:handoutMasterIdLst>
  <p:sldIdLst>
    <p:sldId id="256" r:id="rId3"/>
    <p:sldId id="258" r:id="rId4"/>
    <p:sldId id="259" r:id="rId5"/>
    <p:sldId id="275" r:id="rId6"/>
    <p:sldId id="262" r:id="rId7"/>
    <p:sldId id="263" r:id="rId8"/>
    <p:sldId id="283" r:id="rId9"/>
    <p:sldId id="264" r:id="rId10"/>
    <p:sldId id="303" r:id="rId11"/>
    <p:sldId id="266" r:id="rId12"/>
    <p:sldId id="284" r:id="rId13"/>
    <p:sldId id="268" r:id="rId14"/>
    <p:sldId id="282" r:id="rId15"/>
    <p:sldId id="271" r:id="rId16"/>
    <p:sldId id="273" r:id="rId17"/>
    <p:sldId id="302" r:id="rId18"/>
    <p:sldId id="300" r:id="rId19"/>
    <p:sldId id="301" r:id="rId20"/>
    <p:sldId id="261" r:id="rId21"/>
    <p:sldId id="285" r:id="rId22"/>
    <p:sldId id="278" r:id="rId2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:p15="http://schemas.microsoft.com/office/powerpoint/2012/main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:p15="http://schemas.microsoft.com/office/powerpoint/2012/main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B8C7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7260" autoAdjust="0"/>
  </p:normalViewPr>
  <p:slideViewPr>
    <p:cSldViewPr>
      <p:cViewPr>
        <p:scale>
          <a:sx n="80" d="100"/>
          <a:sy n="80" d="100"/>
        </p:scale>
        <p:origin x="2136" y="7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ACA8A1-D248-4D93-B08B-713F7694381C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FD8F62-5E9F-4338-BFEC-46A6A8E09C34}">
      <dgm:prSet phldrT="[Text]" custT="1"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r>
            <a:rPr lang="sr-Cyrl-RS" sz="1200" dirty="0"/>
            <a:t>Средства из буџета:</a:t>
          </a:r>
        </a:p>
        <a:p>
          <a:r>
            <a:rPr lang="sr-Cyrl-RS" sz="1200" dirty="0"/>
            <a:t>Порез на зараде</a:t>
          </a:r>
        </a:p>
        <a:p>
          <a:r>
            <a:rPr lang="sr-Cyrl-RS" sz="1200" dirty="0"/>
            <a:t>Порез на имовину</a:t>
          </a:r>
        </a:p>
        <a:p>
          <a:r>
            <a:rPr lang="sr-Cyrl-RS" sz="1200" dirty="0"/>
            <a:t>Приходи од имовине</a:t>
          </a:r>
        </a:p>
        <a:p>
          <a:r>
            <a:rPr lang="sr-Cyrl-RS" sz="1200" dirty="0"/>
            <a:t>Трансфери од др.нивоа</a:t>
          </a:r>
        </a:p>
        <a:p>
          <a:r>
            <a:rPr lang="sr-Cyrl-RS" sz="1200" dirty="0"/>
            <a:t>Новчане казне</a:t>
          </a:r>
        </a:p>
        <a:p>
          <a:r>
            <a:rPr lang="en-US" sz="1600" b="0" dirty="0">
              <a:solidFill>
                <a:srgbClr val="FF0000"/>
              </a:solidFill>
            </a:rPr>
            <a:t>149,</a:t>
          </a:r>
          <a:r>
            <a:rPr lang="sr-Cyrl-RS" sz="1600" b="0" dirty="0">
              <a:solidFill>
                <a:srgbClr val="FF0000"/>
              </a:solidFill>
            </a:rPr>
            <a:t>88</a:t>
          </a:r>
          <a:r>
            <a:rPr lang="en-US" sz="1600" b="0" dirty="0">
              <a:solidFill>
                <a:srgbClr val="FF0000"/>
              </a:solidFill>
            </a:rPr>
            <a:t>6,</a:t>
          </a:r>
          <a:r>
            <a:rPr lang="sr-Cyrl-RS" sz="1600" b="0" dirty="0">
              <a:solidFill>
                <a:srgbClr val="FF0000"/>
              </a:solidFill>
            </a:rPr>
            <a:t>000</a:t>
          </a:r>
          <a:r>
            <a:rPr lang="en-US" sz="1600" b="0" dirty="0">
              <a:solidFill>
                <a:srgbClr val="FF0000"/>
              </a:solidFill>
            </a:rPr>
            <a:t>.00</a:t>
          </a:r>
        </a:p>
      </dgm:t>
    </dgm:pt>
    <dgm:pt modelId="{9377F38C-F0D7-435E-ABA2-2CC8B471403A}" type="parTrans" cxnId="{6D6C604E-B7A3-4E64-9FAE-924507C6487B}">
      <dgm:prSet/>
      <dgm:spPr/>
      <dgm:t>
        <a:bodyPr/>
        <a:lstStyle/>
        <a:p>
          <a:endParaRPr lang="en-US"/>
        </a:p>
      </dgm:t>
    </dgm:pt>
    <dgm:pt modelId="{A5EE3F83-76B7-4129-ADB3-9A95ADF8BF7D}" type="sibTrans" cxnId="{6D6C604E-B7A3-4E64-9FAE-924507C6487B}">
      <dgm:prSet/>
      <dgm:spPr/>
      <dgm:t>
        <a:bodyPr/>
        <a:lstStyle/>
        <a:p>
          <a:endParaRPr lang="en-US"/>
        </a:p>
      </dgm:t>
    </dgm:pt>
    <dgm:pt modelId="{D9E7CA79-F794-413F-9555-3BBA05AC5820}">
      <dgm:prSet phldrT="[Text]" custT="1"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r>
            <a:rPr lang="sr-Cyrl-RS" sz="1800" dirty="0"/>
            <a:t>Пренета средства  из </a:t>
          </a:r>
        </a:p>
        <a:p>
          <a:r>
            <a:rPr lang="sr-Cyrl-RS" sz="1800" dirty="0"/>
            <a:t>предходних</a:t>
          </a:r>
        </a:p>
        <a:p>
          <a:r>
            <a:rPr lang="sr-Cyrl-RS" sz="1800" dirty="0"/>
            <a:t>година</a:t>
          </a:r>
        </a:p>
        <a:p>
          <a:r>
            <a:rPr lang="en-US" sz="1800" dirty="0">
              <a:solidFill>
                <a:srgbClr val="FF0000"/>
              </a:solidFill>
            </a:rPr>
            <a:t>3</a:t>
          </a:r>
          <a:r>
            <a:rPr lang="sr-Cyrl-RS" sz="1800" dirty="0">
              <a:solidFill>
                <a:srgbClr val="FF0000"/>
              </a:solidFill>
            </a:rPr>
            <a:t>,000,000.00</a:t>
          </a:r>
          <a:endParaRPr lang="en-US" sz="1800" dirty="0">
            <a:solidFill>
              <a:srgbClr val="FF0000"/>
            </a:solidFill>
          </a:endParaRPr>
        </a:p>
      </dgm:t>
    </dgm:pt>
    <dgm:pt modelId="{9FC536DE-C086-42E3-A199-E9BCA42FFEDB}" type="parTrans" cxnId="{541B6B26-5E47-4C04-8414-B45933832C0B}">
      <dgm:prSet/>
      <dgm:spPr/>
      <dgm:t>
        <a:bodyPr/>
        <a:lstStyle/>
        <a:p>
          <a:endParaRPr lang="en-US"/>
        </a:p>
      </dgm:t>
    </dgm:pt>
    <dgm:pt modelId="{72D1C3C0-5FDA-431D-9006-2C07AC2FAD67}" type="sibTrans" cxnId="{541B6B26-5E47-4C04-8414-B45933832C0B}">
      <dgm:prSet/>
      <dgm:spPr/>
      <dgm:t>
        <a:bodyPr/>
        <a:lstStyle/>
        <a:p>
          <a:endParaRPr lang="en-US"/>
        </a:p>
      </dgm:t>
    </dgm:pt>
    <dgm:pt modelId="{372D2BE8-137A-4459-BECA-64FA984DA263}">
      <dgm:prSet phldrT="[Text]" custT="1"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r>
            <a:rPr lang="sr-Cyrl-RS" sz="1800" dirty="0"/>
            <a:t>Укупан буџет:</a:t>
          </a:r>
        </a:p>
        <a:p>
          <a:r>
            <a:rPr lang="en-US" sz="1800" dirty="0">
              <a:solidFill>
                <a:srgbClr val="FF0000"/>
              </a:solidFill>
            </a:rPr>
            <a:t>152</a:t>
          </a:r>
          <a:r>
            <a:rPr lang="sr-Cyrl-RS" sz="1800" dirty="0">
              <a:solidFill>
                <a:srgbClr val="FF0000"/>
              </a:solidFill>
            </a:rPr>
            <a:t>,88</a:t>
          </a:r>
          <a:r>
            <a:rPr lang="en-US" sz="1800" dirty="0">
              <a:solidFill>
                <a:srgbClr val="FF0000"/>
              </a:solidFill>
            </a:rPr>
            <a:t>6,</a:t>
          </a:r>
          <a:r>
            <a:rPr lang="sr-Cyrl-RS" sz="1800" dirty="0">
              <a:solidFill>
                <a:srgbClr val="FF0000"/>
              </a:solidFill>
            </a:rPr>
            <a:t>000.00</a:t>
          </a:r>
          <a:endParaRPr lang="en-US" sz="1800" dirty="0">
            <a:solidFill>
              <a:srgbClr val="FF0000"/>
            </a:solidFill>
          </a:endParaRPr>
        </a:p>
      </dgm:t>
    </dgm:pt>
    <dgm:pt modelId="{C408C4DC-9B8C-40FA-88EC-C1616C963B8A}" type="parTrans" cxnId="{BC42EFA4-DCAA-40C1-8839-05DAF0F23540}">
      <dgm:prSet/>
      <dgm:spPr/>
      <dgm:t>
        <a:bodyPr/>
        <a:lstStyle/>
        <a:p>
          <a:endParaRPr lang="en-US"/>
        </a:p>
      </dgm:t>
    </dgm:pt>
    <dgm:pt modelId="{AD57B986-B582-4725-BD61-7DD44A109127}" type="sibTrans" cxnId="{BC42EFA4-DCAA-40C1-8839-05DAF0F23540}">
      <dgm:prSet/>
      <dgm:spPr/>
      <dgm:t>
        <a:bodyPr/>
        <a:lstStyle/>
        <a:p>
          <a:endParaRPr lang="en-US"/>
        </a:p>
      </dgm:t>
    </dgm:pt>
    <dgm:pt modelId="{50A2616D-8AAA-48A5-8780-B22677AB24F7}" type="pres">
      <dgm:prSet presAssocID="{67ACA8A1-D248-4D93-B08B-713F7694381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054705-B72B-4D4E-A8D9-B1198A40619E}" type="pres">
      <dgm:prSet presAssocID="{67ACA8A1-D248-4D93-B08B-713F7694381C}" presName="fgShape" presStyleLbl="fgShp" presStyleIdx="0" presStyleCnt="1" custLinFactNeighborX="278" custLinFactNeighborY="26039"/>
      <dgm:spPr/>
    </dgm:pt>
    <dgm:pt modelId="{60E985D9-EDFF-4287-9EE2-33FB7B699DA0}" type="pres">
      <dgm:prSet presAssocID="{67ACA8A1-D248-4D93-B08B-713F7694381C}" presName="linComp" presStyleCnt="0"/>
      <dgm:spPr/>
    </dgm:pt>
    <dgm:pt modelId="{AF10FCA7-F256-42EF-B880-DF57C5AFEC69}" type="pres">
      <dgm:prSet presAssocID="{4DFD8F62-5E9F-4338-BFEC-46A6A8E09C34}" presName="compNode" presStyleCnt="0"/>
      <dgm:spPr/>
    </dgm:pt>
    <dgm:pt modelId="{364472D7-02DD-4E4A-A9AC-F7FA4099B0F7}" type="pres">
      <dgm:prSet presAssocID="{4DFD8F62-5E9F-4338-BFEC-46A6A8E09C34}" presName="bkgdShape" presStyleLbl="node1" presStyleIdx="0" presStyleCnt="3" custLinFactNeighborX="-69815" custLinFactNeighborY="10159"/>
      <dgm:spPr/>
      <dgm:t>
        <a:bodyPr/>
        <a:lstStyle/>
        <a:p>
          <a:endParaRPr lang="en-US"/>
        </a:p>
      </dgm:t>
    </dgm:pt>
    <dgm:pt modelId="{CF9CCDAA-CB88-4E83-82F4-57A0295959F4}" type="pres">
      <dgm:prSet presAssocID="{4DFD8F62-5E9F-4338-BFEC-46A6A8E09C34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CCC8D4-0CEE-4B57-B77C-2D1FFDC45D41}" type="pres">
      <dgm:prSet presAssocID="{4DFD8F62-5E9F-4338-BFEC-46A6A8E09C34}" presName="invisiNode" presStyleLbl="node1" presStyleIdx="0" presStyleCnt="3"/>
      <dgm:spPr/>
    </dgm:pt>
    <dgm:pt modelId="{3F42B4C5-7BB8-4356-8C02-3E49EA74D1EC}" type="pres">
      <dgm:prSet presAssocID="{4DFD8F62-5E9F-4338-BFEC-46A6A8E09C34}" presName="imagNode" presStyleLbl="fgImgPlace1" presStyleIdx="0" presStyleCnt="3" custLinFactNeighborX="-319" custLinFactNeighborY="-6620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44E4DDF9-AB94-4E28-BA59-5BDB0771A0F4}" type="pres">
      <dgm:prSet presAssocID="{A5EE3F83-76B7-4129-ADB3-9A95ADF8BF7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3A292177-EC33-41D1-8F2E-3CB43E1275D6}" type="pres">
      <dgm:prSet presAssocID="{D9E7CA79-F794-413F-9555-3BBA05AC5820}" presName="compNode" presStyleCnt="0"/>
      <dgm:spPr/>
    </dgm:pt>
    <dgm:pt modelId="{B16D3F72-C706-4371-ADF3-B9A02DDA8378}" type="pres">
      <dgm:prSet presAssocID="{D9E7CA79-F794-413F-9555-3BBA05AC5820}" presName="bkgdShape" presStyleLbl="node1" presStyleIdx="1" presStyleCnt="3" custLinFactNeighborX="-2107" custLinFactNeighborY="-326"/>
      <dgm:spPr/>
      <dgm:t>
        <a:bodyPr/>
        <a:lstStyle/>
        <a:p>
          <a:endParaRPr lang="en-US"/>
        </a:p>
      </dgm:t>
    </dgm:pt>
    <dgm:pt modelId="{96EE69F0-6F28-4760-B2CE-5F81D37A2680}" type="pres">
      <dgm:prSet presAssocID="{D9E7CA79-F794-413F-9555-3BBA05AC5820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1F788E-DC5A-4CC4-88BE-3B0F09BC90F3}" type="pres">
      <dgm:prSet presAssocID="{D9E7CA79-F794-413F-9555-3BBA05AC5820}" presName="invisiNode" presStyleLbl="node1" presStyleIdx="1" presStyleCnt="3"/>
      <dgm:spPr/>
    </dgm:pt>
    <dgm:pt modelId="{DC58C52F-C9BD-4614-9724-BCB755E6AF44}" type="pres">
      <dgm:prSet presAssocID="{D9E7CA79-F794-413F-9555-3BBA05AC5820}" presName="imagNode" presStyleLbl="fgImgPlace1" presStyleIdx="1" presStyleCnt="3" custScaleX="120413" custScaleY="11153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AAAFA87A-3DBD-40C4-9C1F-2C5F60DF3B92}" type="pres">
      <dgm:prSet presAssocID="{72D1C3C0-5FDA-431D-9006-2C07AC2FAD67}" presName="sibTrans" presStyleLbl="sibTrans2D1" presStyleIdx="0" presStyleCnt="0"/>
      <dgm:spPr/>
      <dgm:t>
        <a:bodyPr/>
        <a:lstStyle/>
        <a:p>
          <a:endParaRPr lang="en-US"/>
        </a:p>
      </dgm:t>
    </dgm:pt>
    <dgm:pt modelId="{8AF31352-E7D3-4C89-A07E-BF368AA1D4FC}" type="pres">
      <dgm:prSet presAssocID="{372D2BE8-137A-4459-BECA-64FA984DA263}" presName="compNode" presStyleCnt="0"/>
      <dgm:spPr/>
    </dgm:pt>
    <dgm:pt modelId="{248877C6-223F-4D17-8F99-BFF44B53BB76}" type="pres">
      <dgm:prSet presAssocID="{372D2BE8-137A-4459-BECA-64FA984DA263}" presName="bkgdShape" presStyleLbl="node1" presStyleIdx="2" presStyleCnt="3"/>
      <dgm:spPr/>
      <dgm:t>
        <a:bodyPr/>
        <a:lstStyle/>
        <a:p>
          <a:endParaRPr lang="en-US"/>
        </a:p>
      </dgm:t>
    </dgm:pt>
    <dgm:pt modelId="{440EDDFE-7BD7-4322-AC07-E09D1857E01E}" type="pres">
      <dgm:prSet presAssocID="{372D2BE8-137A-4459-BECA-64FA984DA263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C3D8B3-9F1F-4B86-8778-A3AB1B0450C8}" type="pres">
      <dgm:prSet presAssocID="{372D2BE8-137A-4459-BECA-64FA984DA263}" presName="invisiNode" presStyleLbl="node1" presStyleIdx="2" presStyleCnt="3"/>
      <dgm:spPr/>
    </dgm:pt>
    <dgm:pt modelId="{7145643B-01F5-493D-AEAB-2F874BAE707D}" type="pres">
      <dgm:prSet presAssocID="{372D2BE8-137A-4459-BECA-64FA984DA263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</dgm:spPr>
    </dgm:pt>
  </dgm:ptLst>
  <dgm:cxnLst>
    <dgm:cxn modelId="{7F4D2BBE-E779-4CC5-9EBE-14F735414161}" type="presOf" srcId="{372D2BE8-137A-4459-BECA-64FA984DA263}" destId="{440EDDFE-7BD7-4322-AC07-E09D1857E01E}" srcOrd="1" destOrd="0" presId="urn:microsoft.com/office/officeart/2005/8/layout/hList7"/>
    <dgm:cxn modelId="{10FAB48E-6EB0-4AA0-9365-34BA52B633D8}" type="presOf" srcId="{372D2BE8-137A-4459-BECA-64FA984DA263}" destId="{248877C6-223F-4D17-8F99-BFF44B53BB76}" srcOrd="0" destOrd="0" presId="urn:microsoft.com/office/officeart/2005/8/layout/hList7"/>
    <dgm:cxn modelId="{EEE571A8-E03B-4A6E-B80E-804EEE0C9E5D}" type="presOf" srcId="{4DFD8F62-5E9F-4338-BFEC-46A6A8E09C34}" destId="{364472D7-02DD-4E4A-A9AC-F7FA4099B0F7}" srcOrd="0" destOrd="0" presId="urn:microsoft.com/office/officeart/2005/8/layout/hList7"/>
    <dgm:cxn modelId="{7A56EDE1-4BC0-4167-999F-1939C0E43851}" type="presOf" srcId="{D9E7CA79-F794-413F-9555-3BBA05AC5820}" destId="{B16D3F72-C706-4371-ADF3-B9A02DDA8378}" srcOrd="0" destOrd="0" presId="urn:microsoft.com/office/officeart/2005/8/layout/hList7"/>
    <dgm:cxn modelId="{541B6B26-5E47-4C04-8414-B45933832C0B}" srcId="{67ACA8A1-D248-4D93-B08B-713F7694381C}" destId="{D9E7CA79-F794-413F-9555-3BBA05AC5820}" srcOrd="1" destOrd="0" parTransId="{9FC536DE-C086-42E3-A199-E9BCA42FFEDB}" sibTransId="{72D1C3C0-5FDA-431D-9006-2C07AC2FAD67}"/>
    <dgm:cxn modelId="{BC42EFA4-DCAA-40C1-8839-05DAF0F23540}" srcId="{67ACA8A1-D248-4D93-B08B-713F7694381C}" destId="{372D2BE8-137A-4459-BECA-64FA984DA263}" srcOrd="2" destOrd="0" parTransId="{C408C4DC-9B8C-40FA-88EC-C1616C963B8A}" sibTransId="{AD57B986-B582-4725-BD61-7DD44A109127}"/>
    <dgm:cxn modelId="{BE93C3E9-8B9C-403A-A0FF-38A578DEA3B1}" type="presOf" srcId="{D9E7CA79-F794-413F-9555-3BBA05AC5820}" destId="{96EE69F0-6F28-4760-B2CE-5F81D37A2680}" srcOrd="1" destOrd="0" presId="urn:microsoft.com/office/officeart/2005/8/layout/hList7"/>
    <dgm:cxn modelId="{AD7024AC-E479-4D1E-85E0-BF8A21ACBD8B}" type="presOf" srcId="{A5EE3F83-76B7-4129-ADB3-9A95ADF8BF7D}" destId="{44E4DDF9-AB94-4E28-BA59-5BDB0771A0F4}" srcOrd="0" destOrd="0" presId="urn:microsoft.com/office/officeart/2005/8/layout/hList7"/>
    <dgm:cxn modelId="{F4F08061-3526-47A9-8D4C-FADC4560D1E8}" type="presOf" srcId="{72D1C3C0-5FDA-431D-9006-2C07AC2FAD67}" destId="{AAAFA87A-3DBD-40C4-9C1F-2C5F60DF3B92}" srcOrd="0" destOrd="0" presId="urn:microsoft.com/office/officeart/2005/8/layout/hList7"/>
    <dgm:cxn modelId="{16B42693-74E8-4C45-B777-BFDD2E817845}" type="presOf" srcId="{4DFD8F62-5E9F-4338-BFEC-46A6A8E09C34}" destId="{CF9CCDAA-CB88-4E83-82F4-57A0295959F4}" srcOrd="1" destOrd="0" presId="urn:microsoft.com/office/officeart/2005/8/layout/hList7"/>
    <dgm:cxn modelId="{6D6C604E-B7A3-4E64-9FAE-924507C6487B}" srcId="{67ACA8A1-D248-4D93-B08B-713F7694381C}" destId="{4DFD8F62-5E9F-4338-BFEC-46A6A8E09C34}" srcOrd="0" destOrd="0" parTransId="{9377F38C-F0D7-435E-ABA2-2CC8B471403A}" sibTransId="{A5EE3F83-76B7-4129-ADB3-9A95ADF8BF7D}"/>
    <dgm:cxn modelId="{D194C958-E6A0-4B6D-A353-8278168AB035}" type="presOf" srcId="{67ACA8A1-D248-4D93-B08B-713F7694381C}" destId="{50A2616D-8AAA-48A5-8780-B22677AB24F7}" srcOrd="0" destOrd="0" presId="urn:microsoft.com/office/officeart/2005/8/layout/hList7"/>
    <dgm:cxn modelId="{F2BFB238-C9D2-4183-A173-220967C2A34A}" type="presParOf" srcId="{50A2616D-8AAA-48A5-8780-B22677AB24F7}" destId="{E6054705-B72B-4D4E-A8D9-B1198A40619E}" srcOrd="0" destOrd="0" presId="urn:microsoft.com/office/officeart/2005/8/layout/hList7"/>
    <dgm:cxn modelId="{8E62BFEC-8C59-4EAB-8D42-38202DEC6F08}" type="presParOf" srcId="{50A2616D-8AAA-48A5-8780-B22677AB24F7}" destId="{60E985D9-EDFF-4287-9EE2-33FB7B699DA0}" srcOrd="1" destOrd="0" presId="urn:microsoft.com/office/officeart/2005/8/layout/hList7"/>
    <dgm:cxn modelId="{11490A84-FD6D-47CB-9BF2-0CE7CD65AAD2}" type="presParOf" srcId="{60E985D9-EDFF-4287-9EE2-33FB7B699DA0}" destId="{AF10FCA7-F256-42EF-B880-DF57C5AFEC69}" srcOrd="0" destOrd="0" presId="urn:microsoft.com/office/officeart/2005/8/layout/hList7"/>
    <dgm:cxn modelId="{1C840C69-BDC0-4880-8F37-A297E8731F2D}" type="presParOf" srcId="{AF10FCA7-F256-42EF-B880-DF57C5AFEC69}" destId="{364472D7-02DD-4E4A-A9AC-F7FA4099B0F7}" srcOrd="0" destOrd="0" presId="urn:microsoft.com/office/officeart/2005/8/layout/hList7"/>
    <dgm:cxn modelId="{14FE06B5-0DED-4309-8B4A-683AADB5AB4A}" type="presParOf" srcId="{AF10FCA7-F256-42EF-B880-DF57C5AFEC69}" destId="{CF9CCDAA-CB88-4E83-82F4-57A0295959F4}" srcOrd="1" destOrd="0" presId="urn:microsoft.com/office/officeart/2005/8/layout/hList7"/>
    <dgm:cxn modelId="{A0F48993-A7D5-4678-A9E9-928467FBB815}" type="presParOf" srcId="{AF10FCA7-F256-42EF-B880-DF57C5AFEC69}" destId="{59CCC8D4-0CEE-4B57-B77C-2D1FFDC45D41}" srcOrd="2" destOrd="0" presId="urn:microsoft.com/office/officeart/2005/8/layout/hList7"/>
    <dgm:cxn modelId="{BFF35848-196D-4C3C-ADE7-8DF028301640}" type="presParOf" srcId="{AF10FCA7-F256-42EF-B880-DF57C5AFEC69}" destId="{3F42B4C5-7BB8-4356-8C02-3E49EA74D1EC}" srcOrd="3" destOrd="0" presId="urn:microsoft.com/office/officeart/2005/8/layout/hList7"/>
    <dgm:cxn modelId="{385B90FC-E607-4A7D-B281-26FFAFD67AF5}" type="presParOf" srcId="{60E985D9-EDFF-4287-9EE2-33FB7B699DA0}" destId="{44E4DDF9-AB94-4E28-BA59-5BDB0771A0F4}" srcOrd="1" destOrd="0" presId="urn:microsoft.com/office/officeart/2005/8/layout/hList7"/>
    <dgm:cxn modelId="{35ED06CD-4BF0-4C31-85C1-A32A04B0066F}" type="presParOf" srcId="{60E985D9-EDFF-4287-9EE2-33FB7B699DA0}" destId="{3A292177-EC33-41D1-8F2E-3CB43E1275D6}" srcOrd="2" destOrd="0" presId="urn:microsoft.com/office/officeart/2005/8/layout/hList7"/>
    <dgm:cxn modelId="{53DC4B64-AE0C-4273-A6B6-2952F3B659C5}" type="presParOf" srcId="{3A292177-EC33-41D1-8F2E-3CB43E1275D6}" destId="{B16D3F72-C706-4371-ADF3-B9A02DDA8378}" srcOrd="0" destOrd="0" presId="urn:microsoft.com/office/officeart/2005/8/layout/hList7"/>
    <dgm:cxn modelId="{8D6EE122-7EC4-4552-8778-70AEF5AF53AE}" type="presParOf" srcId="{3A292177-EC33-41D1-8F2E-3CB43E1275D6}" destId="{96EE69F0-6F28-4760-B2CE-5F81D37A2680}" srcOrd="1" destOrd="0" presId="urn:microsoft.com/office/officeart/2005/8/layout/hList7"/>
    <dgm:cxn modelId="{75357585-E1FB-4908-AB35-2F38B75B0808}" type="presParOf" srcId="{3A292177-EC33-41D1-8F2E-3CB43E1275D6}" destId="{D21F788E-DC5A-4CC4-88BE-3B0F09BC90F3}" srcOrd="2" destOrd="0" presId="urn:microsoft.com/office/officeart/2005/8/layout/hList7"/>
    <dgm:cxn modelId="{F465B720-1C5C-4C83-9FE5-39787A57A565}" type="presParOf" srcId="{3A292177-EC33-41D1-8F2E-3CB43E1275D6}" destId="{DC58C52F-C9BD-4614-9724-BCB755E6AF44}" srcOrd="3" destOrd="0" presId="urn:microsoft.com/office/officeart/2005/8/layout/hList7"/>
    <dgm:cxn modelId="{8104245C-1D9E-4D79-8827-FF58343A91AA}" type="presParOf" srcId="{60E985D9-EDFF-4287-9EE2-33FB7B699DA0}" destId="{AAAFA87A-3DBD-40C4-9C1F-2C5F60DF3B92}" srcOrd="3" destOrd="0" presId="urn:microsoft.com/office/officeart/2005/8/layout/hList7"/>
    <dgm:cxn modelId="{E7E1C3D3-782C-458A-9365-CF1B0905760B}" type="presParOf" srcId="{60E985D9-EDFF-4287-9EE2-33FB7B699DA0}" destId="{8AF31352-E7D3-4C89-A07E-BF368AA1D4FC}" srcOrd="4" destOrd="0" presId="urn:microsoft.com/office/officeart/2005/8/layout/hList7"/>
    <dgm:cxn modelId="{6BE4B375-BBA9-43E2-BDE1-7FB4EA6B305D}" type="presParOf" srcId="{8AF31352-E7D3-4C89-A07E-BF368AA1D4FC}" destId="{248877C6-223F-4D17-8F99-BFF44B53BB76}" srcOrd="0" destOrd="0" presId="urn:microsoft.com/office/officeart/2005/8/layout/hList7"/>
    <dgm:cxn modelId="{A6E57E58-CB08-4758-B0C3-C16445C1E83F}" type="presParOf" srcId="{8AF31352-E7D3-4C89-A07E-BF368AA1D4FC}" destId="{440EDDFE-7BD7-4322-AC07-E09D1857E01E}" srcOrd="1" destOrd="0" presId="urn:microsoft.com/office/officeart/2005/8/layout/hList7"/>
    <dgm:cxn modelId="{06EE949F-FEFB-4B01-ADFD-A22B2C978E12}" type="presParOf" srcId="{8AF31352-E7D3-4C89-A07E-BF368AA1D4FC}" destId="{71C3D8B3-9F1F-4B86-8778-A3AB1B0450C8}" srcOrd="2" destOrd="0" presId="urn:microsoft.com/office/officeart/2005/8/layout/hList7"/>
    <dgm:cxn modelId="{C96D7088-1DDB-42CA-9D3A-DF4A3BEE1D2F}" type="presParOf" srcId="{8AF31352-E7D3-4C89-A07E-BF368AA1D4FC}" destId="{7145643B-01F5-493D-AEAB-2F874BAE707D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en-US" b="1" dirty="0"/>
            <a:t> </a:t>
          </a:r>
          <a:r>
            <a:rPr lang="sr-Cyrl-RS" b="1" dirty="0"/>
            <a:t>Порески</a:t>
          </a:r>
          <a:endParaRPr lang="en-US" b="1" dirty="0"/>
        </a:p>
        <a:p>
          <a:r>
            <a:rPr lang="sr-Cyrl-RS" b="1" dirty="0"/>
            <a:t>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2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</a:t>
          </a:r>
          <a:endParaRPr lang="en-US" b="1" dirty="0">
            <a:solidFill>
              <a:schemeClr val="bg1"/>
            </a:solidFill>
          </a:endParaRPr>
        </a:p>
        <a:p>
          <a:pPr algn="r"/>
          <a:r>
            <a:rPr lang="sr-Cyrl-RS" b="1" dirty="0"/>
            <a:t>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200" b="1" i="1" dirty="0"/>
            <a:t>Донације</a:t>
          </a:r>
          <a:r>
            <a:rPr lang="sr-Cyrl-CS" sz="1200" b="1" dirty="0"/>
            <a:t> </a:t>
          </a:r>
          <a:r>
            <a:rPr lang="sr-Cyrl-CS" sz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200" dirty="0">
              <a:latin typeface="Calibri" panose="020F0502020204030204" pitchFamily="34" charset="0"/>
            </a:rPr>
            <a:t>Трансфери п</a:t>
          </a:r>
          <a:r>
            <a:rPr lang="ru-RU" altLang="en-US" sz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200" dirty="0">
              <a:latin typeface="Calibri" panose="020F0502020204030204" pitchFamily="34" charset="0"/>
            </a:rPr>
            <a:t>огу бити </a:t>
          </a:r>
          <a:r>
            <a:rPr lang="sr-Cyrl-RS" altLang="en-US" sz="1200" b="1" dirty="0">
              <a:latin typeface="Calibri" panose="020F0502020204030204" pitchFamily="34" charset="0"/>
            </a:rPr>
            <a:t>наменски (</a:t>
          </a:r>
          <a:r>
            <a:rPr lang="sr-Cyrl-RS" altLang="en-US" sz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2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200" dirty="0">
              <a:latin typeface="Calibri" panose="020F0502020204030204" pitchFamily="34" charset="0"/>
            </a:rPr>
            <a:t> </a:t>
          </a:r>
          <a:r>
            <a:rPr lang="sr-Cyrl-RS" altLang="en-US" sz="1200" dirty="0">
              <a:latin typeface="Calibri" panose="020F0502020204030204" pitchFamily="34" charset="0"/>
            </a:rPr>
            <a:t>.</a:t>
          </a:r>
          <a:endParaRPr lang="en-US" sz="12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2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 algn="just"/>
          <a:r>
            <a:rPr lang="sr-Cyrl-RS" sz="1200" dirty="0">
              <a:solidFill>
                <a:schemeClr val="bg1"/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200" dirty="0">
            <a:solidFill>
              <a:schemeClr val="bg1"/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sz="1200" b="0" i="0" dirty="0">
              <a:solidFill>
                <a:srgbClr val="FF0000"/>
              </a:solidFill>
            </a:rPr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200" dirty="0">
            <a:solidFill>
              <a:srgbClr val="FF0000"/>
            </a:solidFill>
          </a:endParaRPr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</a:t>
          </a:r>
          <a:r>
            <a:rPr lang="sr-Cyrl-RS" altLang="en-US" sz="1200" dirty="0"/>
            <a:t>Представљају вишак прихода буџета општине који нису потрошени у претходној  буџетској години</a:t>
          </a:r>
          <a:endParaRPr lang="en-US" sz="12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 custScaleX="53801" custLinFactNeighborX="38476" custLinFactNeighborY="-9827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 custScaleX="61701" custScaleY="67755" custLinFactY="-438" custLinFactNeighborX="49288" custLinFactNeighborY="-100000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 custScaleX="110745" custScaleY="67411" custLinFactNeighborX="44080" custLinFactNeighborY="-905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 custScaleX="52600" custLinFactNeighborX="41900" custLinFactNeighborY="-5099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 custScaleX="52162" custScaleY="57910" custLinFactNeighborX="72861" custLinFactNeighborY="-52885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 custScaleX="114100" custScaleY="88738" custLinFactNeighborX="34952" custLinFactNeighborY="-455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 custScaleX="56080" custLinFactNeighborX="-24" custLinFactNeighborY="-1805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 custScaleX="60332" custLinFactNeighborX="-68648" custLinFactNeighborY="-18052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 custScaleX="120796" custLinFactX="-732" custLinFactNeighborX="-100000" custLinFactNeighborY="-256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 custScaleX="96122" custLinFactNeighborX="22596" custLinFactNeighborY="5027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 custLinFactNeighborX="9939" custLinFactNeighborY="3869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 custScaleX="102289" custLinFactNeighborX="-46786" custLinFactNeighborY="502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 custLinFactNeighborX="22596" custLinFactNeighborY="6194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 custScaleX="61501" custScaleY="82549" custLinFactNeighborX="9588" custLinFactNeighborY="53220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 custLinFactNeighborX="-41605" custLinFactNeighborY="619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 custLinFactY="45295" custLinFactNeighborX="3347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 custScaleX="23168" custLinFactY="33917" custLinFactNeighborX="9589" custLinFactNeighborY="100000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 custLinFactY="33917" custLinFactNeighborX="-396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D90891A-5CA6-46E0-9B94-066929D862D5}" type="presOf" srcId="{28888755-727E-436B-B2F2-DA7896544A65}" destId="{9312B733-3AEB-49F6-8245-08553BA2949B}" srcOrd="0" destOrd="0" presId="urn:diagrams.loki3.com/BracketList"/>
    <dgm:cxn modelId="{53E397A2-7CAD-4A4C-ABDE-885D92961EB2}" type="presOf" srcId="{FE2BA0E8-81AC-463B-B498-EF464F5BCE06}" destId="{9893D59A-7FEC-486D-89C4-D28135F6121C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F06063E2-D018-4F42-A342-274E0902DE34}" type="presOf" srcId="{A22D28D0-C0EE-4FAC-9411-A8A4995FB17B}" destId="{B43D6F8D-5103-4DCA-8971-053A6B7A987B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C1188A4E-FB96-4E8F-9307-7C6CDB28AD6E}" type="presOf" srcId="{4B4A2A45-FFA7-47F5-A99D-A2DFD7698107}" destId="{9A05939C-6B40-4C32-897A-4A6DC3E71E5B}" srcOrd="0" destOrd="0" presId="urn:diagrams.loki3.com/BracketList"/>
    <dgm:cxn modelId="{E9154DB6-8B71-4C47-A778-19BA49538396}" type="presOf" srcId="{92FD0664-EE76-4121-BE7B-68FC1EE5F4D7}" destId="{C6BA9D27-2D60-4BA7-98A9-E18E57FDB6CB}" srcOrd="0" destOrd="0" presId="urn:diagrams.loki3.com/BracketList"/>
    <dgm:cxn modelId="{28FEEFA5-6DE3-40CA-B954-F6DBC6F9FAD9}" type="presOf" srcId="{26EF48C7-6381-4355-B03F-DD441AE957C7}" destId="{EFAACCF6-3A6A-4536-89B0-F0A7C44F6BE1}" srcOrd="0" destOrd="0" presId="urn:diagrams.loki3.com/BracketList"/>
    <dgm:cxn modelId="{1021894C-289A-4B28-BA0D-6767C27230B8}" type="presOf" srcId="{D45E583C-4AAD-40D2-9D24-9A0A68141567}" destId="{7BB6658A-32E0-42C7-B82A-240BF45CF27D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B07D637A-714A-406B-993E-0E5A5B39956B}" type="presOf" srcId="{E1B79EE1-1157-4302-AB0B-8FEDC81165FD}" destId="{F40D94EA-52E0-4740-A924-EAF350BDF213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87FAF999-9E08-4A6A-A6D7-11D7E30AC118}" type="presOf" srcId="{EEA47F19-311D-44B3-AAA4-35C98BD4844B}" destId="{EFEB1020-9C17-48DC-BBE0-54FA743F9F75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 custT="1"/>
      <dgm:spPr/>
      <dgm:t>
        <a:bodyPr/>
        <a:lstStyle/>
        <a:p>
          <a:pPr algn="l"/>
          <a:r>
            <a:rPr lang="sr-Cyrl-RS" sz="1400" dirty="0"/>
            <a:t>Укупни буџетски приходи и примања  </a:t>
          </a:r>
          <a:r>
            <a:rPr lang="sr-Cyrl-RS" sz="1400" dirty="0">
              <a:solidFill>
                <a:srgbClr val="FFFF00"/>
              </a:solidFill>
            </a:rPr>
            <a:t>1</a:t>
          </a:r>
          <a:r>
            <a:rPr lang="en-US" sz="1400" dirty="0" smtClean="0">
              <a:solidFill>
                <a:srgbClr val="FFFF00"/>
              </a:solidFill>
            </a:rPr>
            <a:t>5</a:t>
          </a:r>
          <a:r>
            <a:rPr lang="sr-Cyrl-RS" sz="1400" dirty="0" smtClean="0">
              <a:solidFill>
                <a:srgbClr val="FFFF00"/>
              </a:solidFill>
            </a:rPr>
            <a:t>3,</a:t>
          </a:r>
          <a:r>
            <a:rPr lang="en-US" sz="1400" dirty="0">
              <a:solidFill>
                <a:srgbClr val="FFFF00"/>
              </a:solidFill>
            </a:rPr>
            <a:t>886</a:t>
          </a:r>
          <a:r>
            <a:rPr lang="sr-Cyrl-RS" sz="1400" dirty="0">
              <a:solidFill>
                <a:srgbClr val="FFFF00"/>
              </a:solidFill>
            </a:rPr>
            <a:t>,</a:t>
          </a:r>
          <a:r>
            <a:rPr lang="en-US" sz="1400" dirty="0">
              <a:solidFill>
                <a:srgbClr val="FFFF00"/>
              </a:solidFill>
            </a:rPr>
            <a:t>000</a:t>
          </a:r>
          <a:r>
            <a:rPr lang="sr-Cyrl-RS" sz="1400" dirty="0">
              <a:solidFill>
                <a:srgbClr val="FFFF00"/>
              </a:solidFill>
            </a:rPr>
            <a:t>.00 </a:t>
          </a:r>
          <a:r>
            <a:rPr lang="sr-Cyrl-RS" sz="1400" dirty="0"/>
            <a:t>динара</a:t>
          </a:r>
        </a:p>
        <a:p>
          <a:pPr algn="l"/>
          <a:r>
            <a:rPr lang="sr-Cyrl-RS" sz="1400" dirty="0">
              <a:solidFill>
                <a:srgbClr val="FF0000"/>
              </a:solidFill>
            </a:rPr>
            <a:t>100%</a:t>
          </a:r>
          <a:endParaRPr lang="en-US" sz="1400" dirty="0">
            <a:solidFill>
              <a:srgbClr val="FF0000"/>
            </a:solidFill>
          </a:endParaRPr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 custT="1"/>
      <dgm:spPr/>
      <dgm:t>
        <a:bodyPr/>
        <a:lstStyle/>
        <a:p>
          <a:pPr algn="ctr"/>
          <a:r>
            <a:rPr lang="sr-Cyrl-RS" sz="1100" dirty="0"/>
            <a:t>Приходи од  пореза  на имовину  </a:t>
          </a:r>
          <a:r>
            <a:rPr lang="en-US" sz="1100" dirty="0">
              <a:solidFill>
                <a:srgbClr val="FFFF00"/>
              </a:solidFill>
            </a:rPr>
            <a:t>25.</a:t>
          </a:r>
          <a:r>
            <a:rPr lang="sr-Cyrl-RS" sz="1100" dirty="0">
              <a:solidFill>
                <a:srgbClr val="FFFF00"/>
              </a:solidFill>
            </a:rPr>
            <a:t>9</a:t>
          </a:r>
          <a:r>
            <a:rPr lang="en-US" sz="1100" dirty="0">
              <a:solidFill>
                <a:srgbClr val="FFFF00"/>
              </a:solidFill>
            </a:rPr>
            <a:t>00</a:t>
          </a:r>
          <a:r>
            <a:rPr lang="sr-Cyrl-RS" sz="1100" dirty="0">
              <a:solidFill>
                <a:srgbClr val="FFFF00"/>
              </a:solidFill>
            </a:rPr>
            <a:t>.000,00 </a:t>
          </a:r>
          <a:r>
            <a:rPr lang="sr-Cyrl-RS" sz="1100" dirty="0"/>
            <a:t>динара</a:t>
          </a:r>
        </a:p>
        <a:p>
          <a:pPr algn="ctr"/>
          <a:r>
            <a:rPr lang="sr-Cyrl-RS" sz="1100" dirty="0">
              <a:solidFill>
                <a:srgbClr val="FF0000"/>
              </a:solidFill>
            </a:rPr>
            <a:t>1</a:t>
          </a:r>
          <a:r>
            <a:rPr lang="en-US" sz="1100" dirty="0">
              <a:solidFill>
                <a:srgbClr val="FF0000"/>
              </a:solidFill>
            </a:rPr>
            <a:t>6</a:t>
          </a:r>
          <a:r>
            <a:rPr lang="sr-Cyrl-RS" sz="1100" dirty="0">
              <a:solidFill>
                <a:srgbClr val="FF0000"/>
              </a:solidFill>
            </a:rPr>
            <a:t>.</a:t>
          </a:r>
          <a:r>
            <a:rPr lang="en-US" sz="1100" dirty="0">
              <a:solidFill>
                <a:srgbClr val="FF0000"/>
              </a:solidFill>
            </a:rPr>
            <a:t>94</a:t>
          </a:r>
          <a:r>
            <a:rPr lang="sr-Cyrl-RS" sz="1100" dirty="0">
              <a:solidFill>
                <a:srgbClr val="FF0000"/>
              </a:solidFill>
            </a:rPr>
            <a:t>%</a:t>
          </a:r>
          <a:endParaRPr lang="en-US" sz="1100" dirty="0">
            <a:solidFill>
              <a:srgbClr val="FF0000"/>
            </a:solidFill>
          </a:endParaRPr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 custT="1"/>
      <dgm:spPr/>
      <dgm:t>
        <a:bodyPr/>
        <a:lstStyle/>
        <a:p>
          <a:pPr algn="ctr"/>
          <a:r>
            <a:rPr lang="sr-Cyrl-RS" sz="1400" dirty="0"/>
            <a:t>Трансфери </a:t>
          </a:r>
          <a:r>
            <a:rPr lang="sr-Cyrl-RS" sz="1400" dirty="0">
              <a:solidFill>
                <a:srgbClr val="FFFF00"/>
              </a:solidFill>
            </a:rPr>
            <a:t>56,925,000.</a:t>
          </a:r>
          <a:r>
            <a:rPr lang="en-US" sz="1400" dirty="0">
              <a:solidFill>
                <a:srgbClr val="FFFF00"/>
              </a:solidFill>
            </a:rPr>
            <a:t>00</a:t>
          </a:r>
          <a:r>
            <a:rPr lang="sr-Cyrl-RS" sz="1400" dirty="0">
              <a:solidFill>
                <a:srgbClr val="FFFF00"/>
              </a:solidFill>
            </a:rPr>
            <a:t>  </a:t>
          </a:r>
          <a:r>
            <a:rPr lang="en-US" sz="1400" dirty="0">
              <a:solidFill>
                <a:srgbClr val="FF0000"/>
              </a:solidFill>
            </a:rPr>
            <a:t>37,23</a:t>
          </a:r>
          <a:r>
            <a:rPr lang="sr-Cyrl-RS" sz="1400" dirty="0">
              <a:solidFill>
                <a:srgbClr val="FF0000"/>
              </a:solidFill>
            </a:rPr>
            <a:t>%</a:t>
          </a:r>
          <a:endParaRPr lang="en-US" sz="1400" dirty="0">
            <a:solidFill>
              <a:srgbClr val="FF0000"/>
            </a:solidFill>
          </a:endParaRPr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 custT="1"/>
      <dgm:spPr/>
      <dgm:t>
        <a:bodyPr/>
        <a:lstStyle/>
        <a:p>
          <a:pPr algn="ctr"/>
          <a:r>
            <a:rPr lang="sr-Cyrl-RS" sz="1000" dirty="0"/>
            <a:t>Порези на добра и услуге</a:t>
          </a:r>
        </a:p>
        <a:p>
          <a:pPr algn="ctr"/>
          <a:r>
            <a:rPr lang="sr-Cyrl-RS" sz="1000" dirty="0">
              <a:solidFill>
                <a:srgbClr val="FFFF00"/>
              </a:solidFill>
            </a:rPr>
            <a:t>4,140,</a:t>
          </a:r>
          <a:r>
            <a:rPr lang="en-US" sz="1000" dirty="0">
              <a:solidFill>
                <a:srgbClr val="FFFF00"/>
              </a:solidFill>
            </a:rPr>
            <a:t>000.00</a:t>
          </a:r>
          <a:endParaRPr lang="sr-Cyrl-RS" sz="1000" dirty="0">
            <a:solidFill>
              <a:srgbClr val="FFFF00"/>
            </a:solidFill>
          </a:endParaRPr>
        </a:p>
        <a:p>
          <a:pPr algn="ctr"/>
          <a:r>
            <a:rPr lang="sr-Cyrl-RS" sz="1000" dirty="0">
              <a:solidFill>
                <a:srgbClr val="FF0000"/>
              </a:solidFill>
            </a:rPr>
            <a:t>2,71%</a:t>
          </a:r>
          <a:endParaRPr lang="en-US" sz="1000" dirty="0">
            <a:solidFill>
              <a:srgbClr val="FF0000"/>
            </a:solidFill>
          </a:endParaRPr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/>
            <a:t>Приходи од продаје добара и услуга </a:t>
          </a:r>
        </a:p>
        <a:p>
          <a:pPr algn="ctr"/>
          <a:r>
            <a:rPr lang="en-US" dirty="0">
              <a:solidFill>
                <a:srgbClr val="FFFF00"/>
              </a:solidFill>
            </a:rPr>
            <a:t>1</a:t>
          </a:r>
          <a:r>
            <a:rPr lang="sr-Cyrl-RS" dirty="0">
              <a:solidFill>
                <a:srgbClr val="FFFF00"/>
              </a:solidFill>
            </a:rPr>
            <a:t>05</a:t>
          </a:r>
          <a:r>
            <a:rPr lang="en-US" dirty="0">
              <a:solidFill>
                <a:srgbClr val="FFFF00"/>
              </a:solidFill>
            </a:rPr>
            <a:t>,000.00</a:t>
          </a:r>
          <a:endParaRPr lang="sr-Cyrl-RS" dirty="0">
            <a:solidFill>
              <a:srgbClr val="FFFF00"/>
            </a:solidFill>
          </a:endParaRPr>
        </a:p>
        <a:p>
          <a:pPr algn="ctr"/>
          <a:r>
            <a:rPr lang="sr-Cyrl-RS" dirty="0">
              <a:solidFill>
                <a:srgbClr val="FF0000"/>
              </a:solidFill>
            </a:rPr>
            <a:t>0.07%</a:t>
          </a:r>
          <a:endParaRPr lang="en-US" dirty="0">
            <a:solidFill>
              <a:srgbClr val="FF0000"/>
            </a:solidFill>
          </a:endParaRPr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/>
            <a:t>Пренета средства из ранијих година</a:t>
          </a:r>
          <a:r>
            <a:rPr lang="sr-Latn-RS" sz="1000" dirty="0"/>
            <a:t> </a:t>
          </a:r>
          <a:r>
            <a:rPr lang="en-US" sz="1000" dirty="0">
              <a:solidFill>
                <a:srgbClr val="FFFF00"/>
              </a:solidFill>
            </a:rPr>
            <a:t>3</a:t>
          </a:r>
          <a:r>
            <a:rPr lang="sr-Cyrl-RS" sz="1000" dirty="0">
              <a:solidFill>
                <a:srgbClr val="FFFF00"/>
              </a:solidFill>
            </a:rPr>
            <a:t>,000.000,00 </a:t>
          </a:r>
          <a:r>
            <a:rPr lang="sr-Latn-RS" sz="1000" dirty="0">
              <a:solidFill>
                <a:srgbClr val="FFFF00"/>
              </a:solidFill>
            </a:rPr>
            <a:t> </a:t>
          </a:r>
          <a:r>
            <a:rPr lang="sr-Cyrl-RS" sz="1000" dirty="0"/>
            <a:t>динара</a:t>
          </a:r>
        </a:p>
        <a:p>
          <a:pPr algn="ctr"/>
          <a:r>
            <a:rPr lang="sr-Cyrl-RS" sz="1000" dirty="0">
              <a:solidFill>
                <a:srgbClr val="FF0000"/>
              </a:solidFill>
            </a:rPr>
            <a:t>1,96%</a:t>
          </a:r>
          <a:endParaRPr lang="en-US" sz="1000" dirty="0">
            <a:solidFill>
              <a:srgbClr val="FF0000"/>
            </a:solidFill>
          </a:endParaRPr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9F19E09-5CEB-4D2B-916E-DAD674F5D99A}">
      <dgm:prSet custT="1"/>
      <dgm:spPr/>
      <dgm:t>
        <a:bodyPr/>
        <a:lstStyle/>
        <a:p>
          <a:r>
            <a:rPr lang="ru-RU" sz="1400" dirty="0"/>
            <a:t>Порези на доходак, добит и капиталне добитке </a:t>
          </a:r>
        </a:p>
        <a:p>
          <a:r>
            <a:rPr lang="sr-Cyrl-RS" sz="1400" dirty="0" smtClean="0">
              <a:solidFill>
                <a:srgbClr val="FFFF00"/>
              </a:solidFill>
            </a:rPr>
            <a:t>60</a:t>
          </a:r>
          <a:r>
            <a:rPr lang="en-US" sz="1400" dirty="0" smtClean="0">
              <a:solidFill>
                <a:srgbClr val="FFFF00"/>
              </a:solidFill>
            </a:rPr>
            <a:t>,95</a:t>
          </a:r>
          <a:r>
            <a:rPr lang="sr-Cyrl-RS" sz="1400" dirty="0">
              <a:solidFill>
                <a:srgbClr val="FFFF00"/>
              </a:solidFill>
            </a:rPr>
            <a:t>0</a:t>
          </a:r>
          <a:r>
            <a:rPr lang="en-US" sz="1400" dirty="0">
              <a:solidFill>
                <a:srgbClr val="FFFF00"/>
              </a:solidFill>
            </a:rPr>
            <a:t>,</a:t>
          </a:r>
          <a:r>
            <a:rPr lang="sr-Cyrl-RS" sz="1400" dirty="0">
              <a:solidFill>
                <a:srgbClr val="FFFF00"/>
              </a:solidFill>
            </a:rPr>
            <a:t>000</a:t>
          </a:r>
          <a:r>
            <a:rPr lang="en-US" sz="1400" dirty="0">
              <a:solidFill>
                <a:srgbClr val="FFFF00"/>
              </a:solidFill>
            </a:rPr>
            <a:t>.00</a:t>
          </a:r>
        </a:p>
        <a:p>
          <a:r>
            <a:rPr lang="en-US" sz="1400" dirty="0" smtClean="0">
              <a:solidFill>
                <a:srgbClr val="FF0000"/>
              </a:solidFill>
            </a:rPr>
            <a:t>3</a:t>
          </a:r>
          <a:r>
            <a:rPr lang="sr-Cyrl-RS" sz="1400" dirty="0" smtClean="0">
              <a:solidFill>
                <a:srgbClr val="FF0000"/>
              </a:solidFill>
            </a:rPr>
            <a:t>9</a:t>
          </a:r>
          <a:r>
            <a:rPr lang="en-US" sz="1400" dirty="0" smtClean="0">
              <a:solidFill>
                <a:srgbClr val="FF0000"/>
              </a:solidFill>
            </a:rPr>
            <a:t>,61</a:t>
          </a:r>
          <a:r>
            <a:rPr lang="sr-Cyrl-RS" sz="1400" dirty="0" smtClean="0">
              <a:solidFill>
                <a:srgbClr val="FF0000"/>
              </a:solidFill>
            </a:rPr>
            <a:t>%</a:t>
          </a:r>
          <a:endParaRPr lang="en-US" sz="1400" dirty="0">
            <a:solidFill>
              <a:srgbClr val="FF0000"/>
            </a:solidFill>
          </a:endParaRPr>
        </a:p>
      </dgm:t>
    </dgm:pt>
    <dgm:pt modelId="{9FDB7B1E-D543-40DC-BB7F-ECF452037BED}" type="parTrans" cxnId="{A09097E8-5CD6-454F-92A8-909D817337FB}">
      <dgm:prSet/>
      <dgm:spPr/>
      <dgm:t>
        <a:bodyPr/>
        <a:lstStyle/>
        <a:p>
          <a:endParaRPr lang="en-US"/>
        </a:p>
      </dgm:t>
    </dgm:pt>
    <dgm:pt modelId="{B89F406B-EB98-4AB9-BF8F-4D929C177CAE}" type="sibTrans" cxnId="{A09097E8-5CD6-454F-92A8-909D817337FB}">
      <dgm:prSet/>
      <dgm:spPr/>
      <dgm:t>
        <a:bodyPr/>
        <a:lstStyle/>
        <a:p>
          <a:endParaRPr lang="en-US"/>
        </a:p>
      </dgm:t>
    </dgm:pt>
    <dgm:pt modelId="{AD91AEB8-44F4-48F5-ABDA-C89F25680151}">
      <dgm:prSet custT="1"/>
      <dgm:spPr/>
      <dgm:t>
        <a:bodyPr/>
        <a:lstStyle/>
        <a:p>
          <a:r>
            <a:rPr lang="sr-Cyrl-RS" sz="1000" dirty="0"/>
            <a:t>Приходи од имовине</a:t>
          </a:r>
        </a:p>
        <a:p>
          <a:r>
            <a:rPr lang="sr-Cyrl-RS" sz="1000" dirty="0">
              <a:solidFill>
                <a:srgbClr val="FFFF00"/>
              </a:solidFill>
            </a:rPr>
            <a:t>101,000.00</a:t>
          </a:r>
        </a:p>
        <a:p>
          <a:r>
            <a:rPr lang="sr-Cyrl-RS" sz="1000" dirty="0">
              <a:solidFill>
                <a:srgbClr val="FF0000"/>
              </a:solidFill>
            </a:rPr>
            <a:t>0,07%</a:t>
          </a:r>
          <a:endParaRPr lang="en-US" sz="1000" dirty="0">
            <a:solidFill>
              <a:srgbClr val="FF0000"/>
            </a:solidFill>
          </a:endParaRPr>
        </a:p>
      </dgm:t>
    </dgm:pt>
    <dgm:pt modelId="{196EAB6F-E73B-40E9-A422-9E7DF138D098}" type="parTrans" cxnId="{854355A1-C2F8-4A3A-AA2C-D6CBF24B4EFC}">
      <dgm:prSet/>
      <dgm:spPr/>
      <dgm:t>
        <a:bodyPr/>
        <a:lstStyle/>
        <a:p>
          <a:endParaRPr lang="en-US"/>
        </a:p>
      </dgm:t>
    </dgm:pt>
    <dgm:pt modelId="{9271D949-C20F-4BD2-82A2-987375E033C9}" type="sibTrans" cxnId="{854355A1-C2F8-4A3A-AA2C-D6CBF24B4EFC}">
      <dgm:prSet/>
      <dgm:spPr/>
      <dgm:t>
        <a:bodyPr/>
        <a:lstStyle/>
        <a:p>
          <a:endParaRPr lang="en-US"/>
        </a:p>
      </dgm:t>
    </dgm:pt>
    <dgm:pt modelId="{913E8507-D9C6-4A04-95B4-5C847E564BAF}">
      <dgm:prSet phldrT="[Text]" custT="1"/>
      <dgm:spPr/>
      <dgm:t>
        <a:bodyPr/>
        <a:lstStyle/>
        <a:p>
          <a:pPr algn="ctr"/>
          <a:r>
            <a:rPr lang="bg-BG" sz="1000" dirty="0">
              <a:solidFill>
                <a:srgbClr val="FF0000"/>
              </a:solidFill>
            </a:rPr>
            <a:t>Донације од међународних организација</a:t>
          </a:r>
          <a:r>
            <a:rPr lang="en-US" sz="1000" dirty="0">
              <a:solidFill>
                <a:srgbClr val="FF0000"/>
              </a:solidFill>
            </a:rPr>
            <a:t> </a:t>
          </a:r>
          <a:r>
            <a:rPr lang="en-US" sz="1000" dirty="0" smtClean="0">
              <a:solidFill>
                <a:srgbClr val="FFFF00"/>
              </a:solidFill>
            </a:rPr>
            <a:t>2,100,000.00 </a:t>
          </a:r>
          <a:endParaRPr lang="en-US" sz="1000" dirty="0">
            <a:solidFill>
              <a:srgbClr val="FFFF00"/>
            </a:solidFill>
          </a:endParaRPr>
        </a:p>
        <a:p>
          <a:pPr algn="ctr"/>
          <a:r>
            <a:rPr lang="en-US" sz="1000" dirty="0" smtClean="0">
              <a:solidFill>
                <a:srgbClr val="FF0000"/>
              </a:solidFill>
            </a:rPr>
            <a:t>1.36%</a:t>
          </a:r>
          <a:endParaRPr lang="en-US" sz="1000" dirty="0">
            <a:solidFill>
              <a:srgbClr val="FF0000"/>
            </a:solidFill>
          </a:endParaRPr>
        </a:p>
      </dgm:t>
    </dgm:pt>
    <dgm:pt modelId="{C43CBDB0-E27A-4D36-AC6C-3B1967D36FB2}" type="parTrans" cxnId="{B9FEC611-F2F4-4FC7-8723-8BECB1C40E68}">
      <dgm:prSet/>
      <dgm:spPr/>
      <dgm:t>
        <a:bodyPr/>
        <a:lstStyle/>
        <a:p>
          <a:endParaRPr lang="en-US"/>
        </a:p>
      </dgm:t>
    </dgm:pt>
    <dgm:pt modelId="{23C005B9-CA8D-4B42-8539-957FBE39BB5A}" type="sibTrans" cxnId="{B9FEC611-F2F4-4FC7-8723-8BECB1C40E68}">
      <dgm:prSet/>
      <dgm:spPr/>
      <dgm:t>
        <a:bodyPr/>
        <a:lstStyle/>
        <a:p>
          <a:endParaRPr lang="en-US"/>
        </a:p>
      </dgm:t>
    </dgm:pt>
    <dgm:pt modelId="{AD9D3D7D-2928-44BE-8AD7-6EC3D3E17028}">
      <dgm:prSet phldrT="[Text]" custT="1"/>
      <dgm:spPr/>
      <dgm:t>
        <a:bodyPr/>
        <a:lstStyle/>
        <a:p>
          <a:pPr algn="ctr"/>
          <a:r>
            <a:rPr lang="bg-BG" sz="1000" dirty="0">
              <a:solidFill>
                <a:schemeClr val="tx1"/>
              </a:solidFill>
            </a:rPr>
            <a:t>Новчане казне</a:t>
          </a:r>
          <a:r>
            <a:rPr lang="en-US" sz="1000" dirty="0">
              <a:solidFill>
                <a:schemeClr val="tx1"/>
              </a:solidFill>
            </a:rPr>
            <a:t> </a:t>
          </a:r>
          <a:r>
            <a:rPr lang="en-US" sz="1000" dirty="0">
              <a:solidFill>
                <a:srgbClr val="FFFF00"/>
              </a:solidFill>
            </a:rPr>
            <a:t>555,000.00 </a:t>
          </a:r>
          <a:r>
            <a:rPr lang="en-US" sz="1000" dirty="0">
              <a:solidFill>
                <a:srgbClr val="FF0000"/>
              </a:solidFill>
            </a:rPr>
            <a:t>0.36%</a:t>
          </a:r>
        </a:p>
      </dgm:t>
    </dgm:pt>
    <dgm:pt modelId="{27F891E3-541E-4C51-996D-90E38B84CF69}" type="parTrans" cxnId="{D848D212-23D4-41EE-89F7-D5BC56F67705}">
      <dgm:prSet/>
      <dgm:spPr/>
      <dgm:t>
        <a:bodyPr/>
        <a:lstStyle/>
        <a:p>
          <a:endParaRPr lang="en-US"/>
        </a:p>
      </dgm:t>
    </dgm:pt>
    <dgm:pt modelId="{C6834478-6BF7-4348-80BC-2FC06AD002A8}" type="sibTrans" cxnId="{D848D212-23D4-41EE-89F7-D5BC56F67705}">
      <dgm:prSet/>
      <dgm:spPr/>
      <dgm:t>
        <a:bodyPr/>
        <a:lstStyle/>
        <a:p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10" custScaleX="153940" custScaleY="110220" custLinFactNeighborX="13195" custLinFactNeighborY="-2900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10" custScaleX="109032" custScaleY="96637" custRadScaleRad="125397" custRadScaleInc="1387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10" custScaleX="125278" custScaleY="113344" custRadScaleRad="117974" custRadScaleInc="1346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10" custScaleX="90586" custScaleY="68475" custRadScaleRad="85866" custRadScaleInc="-1557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10" custScaleX="68058" custScaleY="48399" custRadScaleRad="94501" custRadScaleInc="2871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DBE502-350D-47E3-B542-BA7AC7F5917B}" type="pres">
      <dgm:prSet presAssocID="{AD91AEB8-44F4-48F5-ABDA-C89F25680151}" presName="node" presStyleLbl="vennNode1" presStyleIdx="5" presStyleCnt="10" custScaleX="63461" custScaleY="42498" custRadScaleRad="88286" custRadScaleInc="1118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62B02C-A5F1-45D7-985C-55C71E4B4F05}" type="pres">
      <dgm:prSet presAssocID="{89F19E09-5CEB-4D2B-916E-DAD674F5D99A}" presName="node" presStyleLbl="vennNode1" presStyleIdx="6" presStyleCnt="10" custScaleX="140775" custScaleY="116101" custRadScaleRad="82399" custRadScaleInc="-1372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7" presStyleCnt="10" custScaleX="72708" custScaleY="61114" custRadScaleRad="87980" custRadScaleInc="2184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66850-F023-4B39-988A-59D8BE76B192}" type="pres">
      <dgm:prSet presAssocID="{913E8507-D9C6-4A04-95B4-5C847E564BAF}" presName="node" presStyleLbl="vennNode1" presStyleIdx="8" presStyleCnt="10" custScaleX="71630" custScaleY="60982" custRadScaleRad="104545" custRadScaleInc="298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D81C5C-7BA4-4DEA-ADEB-4DFC99C5E4F7}" type="pres">
      <dgm:prSet presAssocID="{AD9D3D7D-2928-44BE-8AD7-6EC3D3E17028}" presName="node" presStyleLbl="vennNode1" presStyleIdx="9" presStyleCnt="10" custScaleX="65384" custScaleY="55203" custRadScaleRad="96533" custRadScaleInc="-1419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A09097E8-5CD6-454F-92A8-909D817337FB}" srcId="{43275D6C-D470-4E2E-96F8-239EECE5D634}" destId="{89F19E09-5CEB-4D2B-916E-DAD674F5D99A}" srcOrd="5" destOrd="0" parTransId="{9FDB7B1E-D543-40DC-BB7F-ECF452037BED}" sibTransId="{B89F406B-EB98-4AB9-BF8F-4D929C177CAE}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6CB48C14-5EDB-4B3E-B1FF-C7AFFBCD8AFD}" type="presOf" srcId="{89F19E09-5CEB-4D2B-916E-DAD674F5D99A}" destId="{AA62B02C-A5F1-45D7-985C-55C71E4B4F05}" srcOrd="0" destOrd="0" presId="urn:microsoft.com/office/officeart/2005/8/layout/radial3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B9FEC611-F2F4-4FC7-8723-8BECB1C40E68}" srcId="{43275D6C-D470-4E2E-96F8-239EECE5D634}" destId="{913E8507-D9C6-4A04-95B4-5C847E564BAF}" srcOrd="7" destOrd="0" parTransId="{C43CBDB0-E27A-4D36-AC6C-3B1967D36FB2}" sibTransId="{23C005B9-CA8D-4B42-8539-957FBE39BB5A}"/>
    <dgm:cxn modelId="{97C2ABFE-4D76-4EA7-BBD5-AF4B03CD6E41}" type="presOf" srcId="{AD91AEB8-44F4-48F5-ABDA-C89F25680151}" destId="{00DBE502-350D-47E3-B542-BA7AC7F5917B}" srcOrd="0" destOrd="0" presId="urn:microsoft.com/office/officeart/2005/8/layout/radial3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8E18AE82-09F0-44D9-9441-460EF13BED45}" type="presOf" srcId="{913E8507-D9C6-4A04-95B4-5C847E564BAF}" destId="{F1466850-F023-4B39-988A-59D8BE76B192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854355A1-C2F8-4A3A-AA2C-D6CBF24B4EFC}" srcId="{43275D6C-D470-4E2E-96F8-239EECE5D634}" destId="{AD91AEB8-44F4-48F5-ABDA-C89F25680151}" srcOrd="4" destOrd="0" parTransId="{196EAB6F-E73B-40E9-A422-9E7DF138D098}" sibTransId="{9271D949-C20F-4BD2-82A2-987375E033C9}"/>
    <dgm:cxn modelId="{09B198C8-E6EF-4BF2-B04A-98A7D3B82C52}" srcId="{43275D6C-D470-4E2E-96F8-239EECE5D634}" destId="{15426A40-9AD2-4153-8230-E20BC4B11534}" srcOrd="6" destOrd="0" parTransId="{A1307EAF-2414-4AFE-BE82-97C79333BAA9}" sibTransId="{869B992E-498B-4FBD-AA48-03E5171031C9}"/>
    <dgm:cxn modelId="{D848D212-23D4-41EE-89F7-D5BC56F67705}" srcId="{43275D6C-D470-4E2E-96F8-239EECE5D634}" destId="{AD9D3D7D-2928-44BE-8AD7-6EC3D3E17028}" srcOrd="8" destOrd="0" parTransId="{27F891E3-541E-4C51-996D-90E38B84CF69}" sibTransId="{C6834478-6BF7-4348-80BC-2FC06AD002A8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B63954B8-4015-4997-8724-3A4C05E33584}" type="presOf" srcId="{AD9D3D7D-2928-44BE-8AD7-6EC3D3E17028}" destId="{99D81C5C-7BA4-4DEA-ADEB-4DFC99C5E4F7}" srcOrd="0" destOrd="0" presId="urn:microsoft.com/office/officeart/2005/8/layout/radial3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22F28335-8507-44E5-AD58-82403C0D2161}" type="presParOf" srcId="{1FB746E2-D736-4446-8093-C865FE09A112}" destId="{00DBE502-350D-47E3-B542-BA7AC7F5917B}" srcOrd="5" destOrd="0" presId="urn:microsoft.com/office/officeart/2005/8/layout/radial3"/>
    <dgm:cxn modelId="{923B5863-FDE5-4F28-9EA9-90850B01E0DE}" type="presParOf" srcId="{1FB746E2-D736-4446-8093-C865FE09A112}" destId="{AA62B02C-A5F1-45D7-985C-55C71E4B4F05}" srcOrd="6" destOrd="0" presId="urn:microsoft.com/office/officeart/2005/8/layout/radial3"/>
    <dgm:cxn modelId="{AB36D377-182D-4F38-A7FA-BE410BDE00D5}" type="presParOf" srcId="{1FB746E2-D736-4446-8093-C865FE09A112}" destId="{FC69A2CE-A671-47B5-8CD8-544465E52E9C}" srcOrd="7" destOrd="0" presId="urn:microsoft.com/office/officeart/2005/8/layout/radial3"/>
    <dgm:cxn modelId="{DEE90ACD-EFE9-40C3-859C-542E048079D5}" type="presParOf" srcId="{1FB746E2-D736-4446-8093-C865FE09A112}" destId="{F1466850-F023-4B39-988A-59D8BE76B192}" srcOrd="8" destOrd="0" presId="urn:microsoft.com/office/officeart/2005/8/layout/radial3"/>
    <dgm:cxn modelId="{16E59F31-3149-429C-A8F6-75026A449659}" type="presParOf" srcId="{1FB746E2-D736-4446-8093-C865FE09A112}" destId="{99D81C5C-7BA4-4DEA-ADEB-4DFC99C5E4F7}" srcOrd="9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D57708-3A6F-490A-BFF1-CFDB79E9EF72}" type="doc">
      <dgm:prSet loTypeId="urn:microsoft.com/office/officeart/2005/8/layout/arrow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9317DA-F2C7-47C4-8698-90FA42DD4A03}">
      <dgm:prSet phldrT="[Text]" custT="1"/>
      <dgm:spPr/>
      <dgm:t>
        <a:bodyPr/>
        <a:lstStyle/>
        <a:p>
          <a:r>
            <a:rPr lang="sr-Cyrl-RS" sz="2000" dirty="0"/>
            <a:t>Порези на доходак, добит и капиталне добитке повећани су за </a:t>
          </a:r>
          <a:r>
            <a:rPr lang="sr-Cyrl-RS" sz="2000" dirty="0" smtClean="0">
              <a:solidFill>
                <a:srgbClr val="FF0000"/>
              </a:solidFill>
            </a:rPr>
            <a:t>2,</a:t>
          </a:r>
          <a:r>
            <a:rPr lang="en-US" sz="2000" dirty="0" smtClean="0">
              <a:solidFill>
                <a:srgbClr val="FF0000"/>
              </a:solidFill>
            </a:rPr>
            <a:t>8</a:t>
          </a:r>
          <a:r>
            <a:rPr lang="sr-Cyrl-RS" sz="2000" dirty="0" smtClean="0">
              <a:solidFill>
                <a:srgbClr val="FF0000"/>
              </a:solidFill>
            </a:rPr>
            <a:t>10,000.00</a:t>
          </a:r>
          <a:endParaRPr lang="sr-Cyrl-RS" sz="2000" dirty="0">
            <a:solidFill>
              <a:srgbClr val="FF0000"/>
            </a:solidFill>
          </a:endParaRPr>
        </a:p>
        <a:p>
          <a:r>
            <a:rPr lang="sr-Cyrl-RS" sz="2000" dirty="0"/>
            <a:t>Порези на добра и услуге повећани су за </a:t>
          </a:r>
          <a:r>
            <a:rPr lang="sr-Cyrl-RS" sz="2000" dirty="0">
              <a:solidFill>
                <a:srgbClr val="FF0000"/>
              </a:solidFill>
            </a:rPr>
            <a:t>560,000.00</a:t>
          </a:r>
          <a:r>
            <a:rPr lang="sr-Cyrl-RS" sz="2000" dirty="0"/>
            <a:t> динара</a:t>
          </a:r>
          <a:endParaRPr lang="en-US" sz="2000" dirty="0"/>
        </a:p>
      </dgm:t>
    </dgm:pt>
    <dgm:pt modelId="{C4749A4E-DF13-4A0A-AE11-760881155FAF}" type="parTrans" cxnId="{150FB36F-0FBF-4912-BE85-7CEE3921ECBA}">
      <dgm:prSet/>
      <dgm:spPr/>
      <dgm:t>
        <a:bodyPr/>
        <a:lstStyle/>
        <a:p>
          <a:endParaRPr lang="en-US"/>
        </a:p>
      </dgm:t>
    </dgm:pt>
    <dgm:pt modelId="{95152120-8662-4439-8CCB-540C218801B2}" type="sibTrans" cxnId="{150FB36F-0FBF-4912-BE85-7CEE3921ECBA}">
      <dgm:prSet/>
      <dgm:spPr/>
      <dgm:t>
        <a:bodyPr/>
        <a:lstStyle/>
        <a:p>
          <a:endParaRPr lang="en-US"/>
        </a:p>
      </dgm:t>
    </dgm:pt>
    <dgm:pt modelId="{FF0887C0-0C59-4A72-858E-9E30BB022549}">
      <dgm:prSet phldrT="[Text]" custT="1"/>
      <dgm:spPr/>
      <dgm:t>
        <a:bodyPr/>
        <a:lstStyle/>
        <a:p>
          <a:r>
            <a:rPr lang="sr-Cyrl-RS" sz="2000" dirty="0"/>
            <a:t>Порези на имовину смањени су за </a:t>
          </a:r>
          <a:r>
            <a:rPr lang="sr-Cyrl-RS" sz="2000" dirty="0">
              <a:solidFill>
                <a:srgbClr val="FF0000"/>
              </a:solidFill>
            </a:rPr>
            <a:t>5,100,000</a:t>
          </a:r>
          <a:r>
            <a:rPr lang="sr-Cyrl-RS" sz="2000" dirty="0"/>
            <a:t> динара</a:t>
          </a:r>
        </a:p>
        <a:p>
          <a:r>
            <a:rPr lang="sr-Cyrl-RS" sz="2000" dirty="0"/>
            <a:t>Трансфери су смањени за </a:t>
          </a:r>
          <a:r>
            <a:rPr lang="sr-Cyrl-RS" sz="2000" dirty="0">
              <a:solidFill>
                <a:srgbClr val="FF0000"/>
              </a:solidFill>
            </a:rPr>
            <a:t>6,000,000</a:t>
          </a:r>
          <a:r>
            <a:rPr lang="sr-Cyrl-RS" sz="2000" dirty="0"/>
            <a:t> динара</a:t>
          </a:r>
          <a:endParaRPr lang="en-US" sz="2000" dirty="0"/>
        </a:p>
      </dgm:t>
    </dgm:pt>
    <dgm:pt modelId="{36E3AC1A-9EB0-4BF2-95E0-061324630327}" type="parTrans" cxnId="{EBACC0E2-C601-4235-B8DE-DF51373DBB66}">
      <dgm:prSet/>
      <dgm:spPr/>
      <dgm:t>
        <a:bodyPr/>
        <a:lstStyle/>
        <a:p>
          <a:endParaRPr lang="en-US"/>
        </a:p>
      </dgm:t>
    </dgm:pt>
    <dgm:pt modelId="{32841D86-A418-4B90-8E52-DFB7F8EF2A1A}" type="sibTrans" cxnId="{EBACC0E2-C601-4235-B8DE-DF51373DBB66}">
      <dgm:prSet/>
      <dgm:spPr/>
      <dgm:t>
        <a:bodyPr/>
        <a:lstStyle/>
        <a:p>
          <a:endParaRPr lang="en-US"/>
        </a:p>
      </dgm:t>
    </dgm:pt>
    <dgm:pt modelId="{B8925B87-2557-47BB-AC05-2E98DA265B22}" type="pres">
      <dgm:prSet presAssocID="{40D57708-3A6F-490A-BFF1-CFDB79E9EF72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3CD0EE-D102-4320-AE80-B8D43CDD366E}" type="pres">
      <dgm:prSet presAssocID="{5F9317DA-F2C7-47C4-8698-90FA42DD4A03}" presName="upArrow" presStyleLbl="node1" presStyleIdx="0" presStyleCnt="2" custScaleX="55611" custScaleY="72797" custLinFactNeighborX="2658" custLinFactNeighborY="-433"/>
      <dgm:spPr/>
    </dgm:pt>
    <dgm:pt modelId="{8DDD50B8-EBA7-4F92-9183-2B1AFA3E413A}" type="pres">
      <dgm:prSet presAssocID="{5F9317DA-F2C7-47C4-8698-90FA42DD4A03}" presName="upArrowText" presStyleLbl="revTx" presStyleIdx="0" presStyleCnt="2" custScaleX="128554" custLinFactNeighborX="20447" custLinFactNeighborY="366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5262A-77EA-4F58-891A-5236387233A3}" type="pres">
      <dgm:prSet presAssocID="{FF0887C0-0C59-4A72-858E-9E30BB022549}" presName="downArrow" presStyleLbl="node1" presStyleIdx="1" presStyleCnt="2" custScaleX="51982" custScaleY="72996"/>
      <dgm:spPr/>
    </dgm:pt>
    <dgm:pt modelId="{CAFD7326-09E1-4340-8D6B-4B851C060177}" type="pres">
      <dgm:prSet presAssocID="{FF0887C0-0C59-4A72-858E-9E30BB022549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299077-20F8-4801-98F6-1E036667D498}" type="presOf" srcId="{40D57708-3A6F-490A-BFF1-CFDB79E9EF72}" destId="{B8925B87-2557-47BB-AC05-2E98DA265B22}" srcOrd="0" destOrd="0" presId="urn:microsoft.com/office/officeart/2005/8/layout/arrow4"/>
    <dgm:cxn modelId="{150FB36F-0FBF-4912-BE85-7CEE3921ECBA}" srcId="{40D57708-3A6F-490A-BFF1-CFDB79E9EF72}" destId="{5F9317DA-F2C7-47C4-8698-90FA42DD4A03}" srcOrd="0" destOrd="0" parTransId="{C4749A4E-DF13-4A0A-AE11-760881155FAF}" sibTransId="{95152120-8662-4439-8CCB-540C218801B2}"/>
    <dgm:cxn modelId="{F5451177-90B8-4D13-8967-C095048A3F48}" type="presOf" srcId="{FF0887C0-0C59-4A72-858E-9E30BB022549}" destId="{CAFD7326-09E1-4340-8D6B-4B851C060177}" srcOrd="0" destOrd="0" presId="urn:microsoft.com/office/officeart/2005/8/layout/arrow4"/>
    <dgm:cxn modelId="{40EA30AA-D8CB-4006-A176-38902A5B3F8E}" type="presOf" srcId="{5F9317DA-F2C7-47C4-8698-90FA42DD4A03}" destId="{8DDD50B8-EBA7-4F92-9183-2B1AFA3E413A}" srcOrd="0" destOrd="0" presId="urn:microsoft.com/office/officeart/2005/8/layout/arrow4"/>
    <dgm:cxn modelId="{EBACC0E2-C601-4235-B8DE-DF51373DBB66}" srcId="{40D57708-3A6F-490A-BFF1-CFDB79E9EF72}" destId="{FF0887C0-0C59-4A72-858E-9E30BB022549}" srcOrd="1" destOrd="0" parTransId="{36E3AC1A-9EB0-4BF2-95E0-061324630327}" sibTransId="{32841D86-A418-4B90-8E52-DFB7F8EF2A1A}"/>
    <dgm:cxn modelId="{B071F920-10FA-4C1F-857A-11F096E0877E}" type="presParOf" srcId="{B8925B87-2557-47BB-AC05-2E98DA265B22}" destId="{023CD0EE-D102-4320-AE80-B8D43CDD366E}" srcOrd="0" destOrd="0" presId="urn:microsoft.com/office/officeart/2005/8/layout/arrow4"/>
    <dgm:cxn modelId="{11AF0B69-2531-4016-A766-C1BC00157338}" type="presParOf" srcId="{B8925B87-2557-47BB-AC05-2E98DA265B22}" destId="{8DDD50B8-EBA7-4F92-9183-2B1AFA3E413A}" srcOrd="1" destOrd="0" presId="urn:microsoft.com/office/officeart/2005/8/layout/arrow4"/>
    <dgm:cxn modelId="{D9FD2A19-1553-4B11-BD03-6E39A0FEF18E}" type="presParOf" srcId="{B8925B87-2557-47BB-AC05-2E98DA265B22}" destId="{74E5262A-77EA-4F58-891A-5236387233A3}" srcOrd="2" destOrd="0" presId="urn:microsoft.com/office/officeart/2005/8/layout/arrow4"/>
    <dgm:cxn modelId="{5CE24FFB-0F5D-4A73-B6A7-5D3F575723D8}" type="presParOf" srcId="{B8925B87-2557-47BB-AC05-2E98DA265B22}" destId="{CAFD7326-09E1-4340-8D6B-4B851C060177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 custT="1"/>
      <dgm:spPr/>
      <dgm:t>
        <a:bodyPr/>
        <a:lstStyle/>
        <a:p>
          <a:r>
            <a:rPr lang="sr-Cyrl-RS" sz="1200" b="1" dirty="0"/>
            <a:t>Расходи за запослене</a:t>
          </a:r>
          <a:endParaRPr lang="en-US" sz="1200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200" b="1" dirty="0"/>
            <a:t>Расходи за запослене </a:t>
          </a:r>
          <a:r>
            <a:rPr lang="sr-Cyrl-RS" sz="1200" dirty="0"/>
            <a:t>представљају све трошкове за запослене, како у управи тако и код буџетских корисника</a:t>
          </a:r>
          <a:endParaRPr lang="en-US" sz="12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 custT="1"/>
      <dgm:spPr/>
      <dgm:t>
        <a:bodyPr/>
        <a:lstStyle/>
        <a:p>
          <a:r>
            <a:rPr lang="sr-Cyrl-RS" sz="1200" b="1" dirty="0"/>
            <a:t>Коришћење роба и услуга </a:t>
          </a:r>
          <a:endParaRPr lang="en-US" sz="1200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200" b="1" dirty="0"/>
            <a:t>Коришћење роба и услуга </a:t>
          </a:r>
          <a:r>
            <a:rPr lang="sr-Cyrl-RS" sz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2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 custT="1"/>
      <dgm:spPr/>
      <dgm:t>
        <a:bodyPr/>
        <a:lstStyle/>
        <a:p>
          <a:r>
            <a:rPr lang="sr-Cyrl-RS" sz="1200" b="1" dirty="0"/>
            <a:t>Дотације и трансфери</a:t>
          </a:r>
          <a:endParaRPr lang="en-US" sz="1200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200" b="1" dirty="0"/>
            <a:t>Дотације и трансфери </a:t>
          </a:r>
          <a:r>
            <a:rPr lang="sr-Cyrl-RS" sz="1200" dirty="0"/>
            <a:t>су трошкови које локална самоуправа </a:t>
          </a:r>
          <a:r>
            <a:rPr lang="ru-RU" sz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200" dirty="0"/>
            <a:t> као што су школе, центар за социјални рад, дом здравља.</a:t>
          </a:r>
          <a:r>
            <a:rPr lang="en-US" sz="12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 custT="1"/>
      <dgm:spPr/>
      <dgm:t>
        <a:bodyPr/>
        <a:lstStyle/>
        <a:p>
          <a:r>
            <a:rPr lang="sr-Cyrl-RS" sz="1200" b="1" dirty="0"/>
            <a:t>Остали расходи</a:t>
          </a:r>
          <a:endParaRPr lang="en-US" sz="1200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200" b="1" dirty="0">
              <a:solidFill>
                <a:srgbClr val="FF0000"/>
              </a:solidFill>
            </a:rPr>
            <a:t>Остали расходи </a:t>
          </a:r>
          <a:r>
            <a:rPr lang="sr-Cyrl-RS" sz="1200" dirty="0">
              <a:solidFill>
                <a:srgbClr val="FF0000"/>
              </a:solidFill>
            </a:rPr>
            <a:t>обухватају дотације невладиним организацијама, порезе, таксе, новчане казне.</a:t>
          </a:r>
          <a:endParaRPr lang="en-US" sz="1200" dirty="0">
            <a:solidFill>
              <a:srgbClr val="FF0000"/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 custT="1"/>
      <dgm:spPr/>
      <dgm:t>
        <a:bodyPr/>
        <a:lstStyle/>
        <a:p>
          <a:r>
            <a:rPr lang="sr-Cyrl-RS" sz="1200" b="1" dirty="0"/>
            <a:t>Субвенције</a:t>
          </a:r>
          <a:endParaRPr lang="en-US" sz="1200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200" b="1" dirty="0">
              <a:solidFill>
                <a:srgbClr val="FF0000"/>
              </a:solidFill>
            </a:rPr>
            <a:t>Субвенције</a:t>
          </a:r>
          <a:r>
            <a:rPr lang="ru-RU" sz="1200" dirty="0">
              <a:solidFill>
                <a:srgbClr val="FF0000"/>
              </a:solidFill>
            </a:rPr>
            <a:t> сe одобравају за функционисање међумесног превоза и  пољопривредним произвођачима. </a:t>
          </a:r>
          <a:endParaRPr lang="en-US" sz="1200" dirty="0">
            <a:solidFill>
              <a:srgbClr val="FF0000"/>
            </a:solidFill>
          </a:endParaRPr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 custT="1"/>
      <dgm:spPr/>
      <dgm:t>
        <a:bodyPr/>
        <a:lstStyle/>
        <a:p>
          <a:r>
            <a:rPr lang="sr-Cyrl-RS" sz="1200" b="1" dirty="0"/>
            <a:t>Социјална заштита</a:t>
          </a:r>
          <a:endParaRPr lang="en-US" sz="1200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rgbClr val="FF0000"/>
        </a:solidFill>
      </dgm:spPr>
      <dgm:t>
        <a:bodyPr/>
        <a:lstStyle/>
        <a:p>
          <a:pPr algn="just"/>
          <a:r>
            <a:rPr lang="sr-Cyrl-RS" sz="1200" b="1" dirty="0"/>
            <a:t>Социјална заштита </a:t>
          </a:r>
          <a:r>
            <a:rPr lang="sr-Cyrl-RS" sz="1200" dirty="0"/>
            <a:t>обухвата све трошкове исплате социјалне помоћи за различите категорије грађана.</a:t>
          </a:r>
          <a:endParaRPr lang="en-US" sz="12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 custT="1"/>
      <dgm:spPr/>
      <dgm:t>
        <a:bodyPr/>
        <a:lstStyle/>
        <a:p>
          <a:r>
            <a:rPr lang="sr-Cyrl-RS" sz="1200" b="1" dirty="0"/>
            <a:t>Буџетска резерва</a:t>
          </a:r>
          <a:endParaRPr lang="en-US" sz="1200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just"/>
          <a:r>
            <a:rPr lang="sr-Cyrl-RS" sz="1200" b="1" dirty="0"/>
            <a:t>Буџетска резерва </a:t>
          </a:r>
          <a:r>
            <a:rPr lang="sr-Cyrl-RS" sz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200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 custT="1"/>
      <dgm:spPr/>
      <dgm:t>
        <a:bodyPr/>
        <a:lstStyle/>
        <a:p>
          <a:r>
            <a:rPr lang="sr-Cyrl-RS" sz="1200" b="1" dirty="0"/>
            <a:t>Капитални издаци</a:t>
          </a:r>
          <a:endParaRPr lang="en-US" sz="1200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200" b="1" dirty="0">
              <a:solidFill>
                <a:srgbClr val="FF0000"/>
              </a:solidFill>
            </a:rPr>
            <a:t>Капитални издаци </a:t>
          </a:r>
          <a:r>
            <a:rPr lang="sr-Cyrl-RS" sz="1200" dirty="0">
              <a:solidFill>
                <a:srgbClr val="FF0000"/>
              </a:solidFill>
            </a:rPr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200" dirty="0">
            <a:solidFill>
              <a:srgbClr val="FF0000"/>
            </a:solidFill>
          </a:endParaRPr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 custScaleY="55304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 custScaleY="7550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 custScaleY="70052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 custScaleY="64597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 custScaleY="645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 custLinFactNeighborX="9085" custLinFactNeighborY="-2305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 custScaleY="59143" custLinFactNeighborX="22712" custLinFactNeighborY="-17827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 custScaleY="59143" custLinFactNeighborX="-3214" custLinFactNeighborY="-17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 custLinFactNeighborX="9085" custLinFactNeighborY="-386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 custScaleY="28032" custLinFactNeighborX="22712" custLinFactNeighborY="-36110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 custScaleY="53688" custLinFactNeighborX="-3214" custLinFactNeighborY="-489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 custLinFactNeighborX="9085" custLinFactNeighborY="-7982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 custScaleY="48234" custLinFactNeighborX="-23584" custLinFactNeighborY="-80049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 custScaleY="73890" custLinFactNeighborX="-3214" custLinFactNeighborY="-800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 custLinFactNeighborX="9085" custLinFactNeighborY="-9591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 custScaleY="42779" custLinFactNeighborX="22711" custLinFactNeighborY="-86947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 custLinFactNeighborX="-3214" custLinFactNeighborY="-881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913F8910-4C80-476B-BB1A-84CDC766C5E5}" type="presOf" srcId="{EEA47F19-311D-44B3-AAA4-35C98BD4844B}" destId="{EFEB1020-9C17-48DC-BBE0-54FA743F9F75}" srcOrd="0" destOrd="0" presId="urn:diagrams.loki3.com/BracketList"/>
    <dgm:cxn modelId="{EC0075EB-3DC2-4074-AA80-170858192B86}" type="presOf" srcId="{28888755-727E-436B-B2F2-DA7896544A65}" destId="{9312B733-3AEB-49F6-8245-08553BA2949B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4A72B881-7734-4A48-B974-4165271D16B3}" type="presOf" srcId="{A22D28D0-C0EE-4FAC-9411-A8A4995FB17B}" destId="{B43D6F8D-5103-4DCA-8971-053A6B7A987B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1EC38B43-666B-4E38-81B7-8A080ED8DA87}" type="presOf" srcId="{0C844461-76DE-4FEA-A87D-23440AD6FC2E}" destId="{C6144CDB-22C1-4337-9F95-C3A522A707D1}" srcOrd="0" destOrd="0" presId="urn:diagrams.loki3.com/BracketList"/>
    <dgm:cxn modelId="{C314BF9B-D2C0-49FD-8192-2D4E8F24E524}" type="presOf" srcId="{E1B79EE1-1157-4302-AB0B-8FEDC81165FD}" destId="{F40D94EA-52E0-4740-A924-EAF350BDF213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125639C7-B690-4F53-A1C9-BB18BE26EFFF}" type="presOf" srcId="{FE2BA0E8-81AC-463B-B498-EF464F5BCE06}" destId="{9893D59A-7FEC-486D-89C4-D28135F6121C}" srcOrd="0" destOrd="0" presId="urn:diagrams.loki3.com/BracketList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E8F8E3A6-DE2E-43A3-A54F-79C8F4CD16F2}" type="presOf" srcId="{92FD0664-EE76-4121-BE7B-68FC1EE5F4D7}" destId="{C6BA9D27-2D60-4BA7-98A9-E18E57FDB6CB}" srcOrd="0" destOrd="0" presId="urn:diagrams.loki3.com/BracketList"/>
    <dgm:cxn modelId="{1A66DD3E-AD41-4FBE-A90F-6733EF188F32}" type="presOf" srcId="{26EF48C7-6381-4355-B03F-DD441AE957C7}" destId="{EFAACCF6-3A6A-4536-89B0-F0A7C44F6BE1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CAC21658-3423-481C-AF27-E9996CB921F1}" type="presOf" srcId="{D45E583C-4AAD-40D2-9D24-9A0A68141567}" destId="{7BB6658A-32E0-42C7-B82A-240BF45CF27D}" srcOrd="0" destOrd="0" presId="urn:diagrams.loki3.com/BracketList"/>
    <dgm:cxn modelId="{6CADC6AF-E4D1-4118-B6AD-2936E20B24E4}" type="presOf" srcId="{E1AD8724-28DC-48C5-B75E-B0D1F33E6279}" destId="{939B76D1-BB33-4E50-9ECD-839FB5787B9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592F709B-0D71-4665-94FE-FCFCC1F99F37}" type="presOf" srcId="{48096665-F98A-4372-9642-AA104F5D458A}" destId="{B471A916-B6F4-4017-A447-E2C98CEE19B9}" srcOrd="0" destOrd="0" presId="urn:diagrams.loki3.com/BracketList"/>
    <dgm:cxn modelId="{45E7555C-A21A-4EDC-9BCD-7FDE66998A88}" type="presOf" srcId="{4B4A2A45-FFA7-47F5-A99D-A2DFD7698107}" destId="{9A05939C-6B40-4C32-897A-4A6DC3E71E5B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1" loCatId="relationship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 custT="1"/>
      <dgm:spPr/>
      <dgm:t>
        <a:bodyPr/>
        <a:lstStyle/>
        <a:p>
          <a:r>
            <a:rPr lang="sr-Cyrl-RS" sz="1600" dirty="0"/>
            <a:t>Укупни расходи и издаци </a:t>
          </a:r>
        </a:p>
        <a:p>
          <a:r>
            <a:rPr lang="sr-Cyrl-RS" sz="1600" dirty="0"/>
            <a:t>1</a:t>
          </a:r>
          <a:r>
            <a:rPr lang="en-US" sz="1600" dirty="0" smtClean="0"/>
            <a:t>5</a:t>
          </a:r>
          <a:r>
            <a:rPr lang="sr-Cyrl-RS" sz="1600" dirty="0" smtClean="0"/>
            <a:t>3,</a:t>
          </a:r>
          <a:r>
            <a:rPr lang="en-US" sz="1600" dirty="0"/>
            <a:t>886</a:t>
          </a:r>
          <a:r>
            <a:rPr lang="sr-Cyrl-RS" sz="1600" dirty="0"/>
            <a:t>,</a:t>
          </a:r>
          <a:r>
            <a:rPr lang="en-US" sz="1600" dirty="0"/>
            <a:t>000</a:t>
          </a:r>
          <a:r>
            <a:rPr lang="sr-Cyrl-RS" sz="1600" dirty="0"/>
            <a:t>.00</a:t>
          </a:r>
        </a:p>
        <a:p>
          <a:r>
            <a:rPr lang="sr-Cyrl-RS" sz="1600" dirty="0"/>
            <a:t>динара</a:t>
          </a:r>
        </a:p>
        <a:p>
          <a:r>
            <a:rPr lang="sr-Cyrl-RS" sz="1400" dirty="0"/>
            <a:t>100%</a:t>
          </a:r>
          <a:endParaRPr lang="en-US" sz="1400" dirty="0"/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 custT="1"/>
      <dgm:spPr/>
      <dgm:t>
        <a:bodyPr/>
        <a:lstStyle/>
        <a:p>
          <a:r>
            <a:rPr lang="ru-RU" sz="1000" dirty="0"/>
            <a:t>Коришћење роба и услуга </a:t>
          </a:r>
          <a:r>
            <a:rPr lang="en-US" sz="1000" dirty="0" smtClean="0"/>
            <a:t>50,105,</a:t>
          </a:r>
          <a:r>
            <a:rPr lang="sr-Cyrl-RS" sz="1000" dirty="0"/>
            <a:t>000</a:t>
          </a:r>
          <a:r>
            <a:rPr lang="en-US" sz="1000" dirty="0"/>
            <a:t>.00</a:t>
          </a:r>
          <a:r>
            <a:rPr lang="ru-RU" sz="1000" dirty="0"/>
            <a:t> динара</a:t>
          </a:r>
        </a:p>
        <a:p>
          <a:r>
            <a:rPr lang="ru-RU" sz="1000" dirty="0" smtClean="0"/>
            <a:t>3</a:t>
          </a:r>
          <a:r>
            <a:rPr lang="en-US" sz="1000" dirty="0" smtClean="0"/>
            <a:t>2</a:t>
          </a:r>
          <a:r>
            <a:rPr lang="ru-RU" sz="1000" dirty="0" smtClean="0"/>
            <a:t>.</a:t>
          </a:r>
          <a:r>
            <a:rPr lang="en-US" sz="1000" dirty="0" smtClean="0"/>
            <a:t>56</a:t>
          </a:r>
          <a:r>
            <a:rPr lang="ru-RU" sz="1000" dirty="0" smtClean="0"/>
            <a:t>%</a:t>
          </a:r>
          <a:endParaRPr lang="en-US" sz="1000" dirty="0"/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 dirty="0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 dirty="0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 dirty="0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 dirty="0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 dirty="0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 dirty="0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1651A17-950C-49EC-8C35-2517548AE9E6}">
      <dgm:prSet custT="1"/>
      <dgm:spPr/>
      <dgm:t>
        <a:bodyPr/>
        <a:lstStyle/>
        <a:p>
          <a:endParaRPr lang="sr-Cyrl-RS" sz="1200" dirty="0"/>
        </a:p>
        <a:p>
          <a:endParaRPr lang="sr-Cyrl-RS" sz="900" dirty="0"/>
        </a:p>
        <a:p>
          <a:r>
            <a:rPr lang="sr-Cyrl-RS" sz="1100" dirty="0">
              <a:solidFill>
                <a:srgbClr val="FF0000"/>
              </a:solidFill>
            </a:rPr>
            <a:t>Основна средства</a:t>
          </a:r>
        </a:p>
        <a:p>
          <a:r>
            <a:rPr lang="sr-Cyrl-RS" sz="1100" dirty="0" smtClean="0"/>
            <a:t>13,</a:t>
          </a:r>
          <a:r>
            <a:rPr lang="en-US" sz="1100" dirty="0"/>
            <a:t>03</a:t>
          </a:r>
          <a:r>
            <a:rPr lang="sr-Cyrl-RS" sz="1100" dirty="0"/>
            <a:t>0,000.00</a:t>
          </a:r>
        </a:p>
        <a:p>
          <a:r>
            <a:rPr lang="sr-Cyrl-RS" sz="1100" dirty="0"/>
            <a:t>динара</a:t>
          </a:r>
        </a:p>
        <a:p>
          <a:r>
            <a:rPr lang="en-US" sz="1100" dirty="0">
              <a:solidFill>
                <a:srgbClr val="FF0000"/>
              </a:solidFill>
            </a:rPr>
            <a:t>7</a:t>
          </a:r>
          <a:r>
            <a:rPr lang="sr-Cyrl-RS" sz="1100" dirty="0">
              <a:solidFill>
                <a:srgbClr val="FF0000"/>
              </a:solidFill>
            </a:rPr>
            <a:t>,</a:t>
          </a:r>
          <a:r>
            <a:rPr lang="en-US" sz="1100" dirty="0">
              <a:solidFill>
                <a:srgbClr val="FF0000"/>
              </a:solidFill>
            </a:rPr>
            <a:t>8</a:t>
          </a:r>
          <a:r>
            <a:rPr lang="sr-Cyrl-RS" sz="1100" dirty="0">
              <a:solidFill>
                <a:srgbClr val="FF0000"/>
              </a:solidFill>
            </a:rPr>
            <a:t>7%</a:t>
          </a:r>
        </a:p>
        <a:p>
          <a:endParaRPr lang="sr-Cyrl-RS" sz="900" dirty="0"/>
        </a:p>
        <a:p>
          <a:endParaRPr lang="en-US" sz="900" dirty="0"/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 dirty="0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 custT="1"/>
      <dgm:spPr/>
      <dgm:t>
        <a:bodyPr/>
        <a:lstStyle/>
        <a:p>
          <a:r>
            <a:rPr lang="sr-Cyrl-RS" sz="1400" dirty="0"/>
            <a:t>Расходи за запослене</a:t>
          </a:r>
        </a:p>
        <a:p>
          <a:r>
            <a:rPr lang="sr-Cyrl-RS" sz="1400" dirty="0"/>
            <a:t> </a:t>
          </a:r>
          <a:r>
            <a:rPr lang="sr-Cyrl-RS" sz="1400" dirty="0">
              <a:solidFill>
                <a:srgbClr val="FF0000"/>
              </a:solidFill>
            </a:rPr>
            <a:t>7</a:t>
          </a:r>
          <a:r>
            <a:rPr lang="en-US" sz="1400" dirty="0">
              <a:solidFill>
                <a:srgbClr val="FF0000"/>
              </a:solidFill>
            </a:rPr>
            <a:t>5,351,000.00</a:t>
          </a:r>
          <a:endParaRPr lang="sr-Cyrl-RS" sz="1400" dirty="0">
            <a:solidFill>
              <a:srgbClr val="FF0000"/>
            </a:solidFill>
          </a:endParaRPr>
        </a:p>
        <a:p>
          <a:r>
            <a:rPr lang="sr-Cyrl-RS" sz="1400" dirty="0"/>
            <a:t> динара</a:t>
          </a:r>
        </a:p>
        <a:p>
          <a:r>
            <a:rPr lang="en-US" sz="1200" dirty="0">
              <a:solidFill>
                <a:srgbClr val="FF0000"/>
              </a:solidFill>
            </a:rPr>
            <a:t>49</a:t>
          </a:r>
          <a:r>
            <a:rPr lang="sr-Cyrl-RS" sz="1200" dirty="0">
              <a:solidFill>
                <a:srgbClr val="FF0000"/>
              </a:solidFill>
            </a:rPr>
            <a:t>.</a:t>
          </a:r>
          <a:r>
            <a:rPr lang="en-US" sz="1200" dirty="0">
              <a:solidFill>
                <a:srgbClr val="FF0000"/>
              </a:solidFill>
            </a:rPr>
            <a:t>29</a:t>
          </a:r>
          <a:r>
            <a:rPr lang="sr-Cyrl-RS" sz="1200" dirty="0">
              <a:solidFill>
                <a:srgbClr val="FF0000"/>
              </a:solidFill>
            </a:rPr>
            <a:t>%</a:t>
          </a:r>
          <a:endParaRPr lang="en-US" sz="1200" dirty="0">
            <a:solidFill>
              <a:srgbClr val="FF0000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 dirty="0"/>
        </a:p>
      </dgm:t>
    </dgm:pt>
    <dgm:pt modelId="{8329AE49-ECD5-4C13-B90F-CA83B6E6F994}">
      <dgm:prSet/>
      <dgm:spPr/>
      <dgm:t>
        <a:bodyPr/>
        <a:lstStyle/>
        <a:p>
          <a:r>
            <a:rPr lang="sr-Cyrl-RS" dirty="0">
              <a:solidFill>
                <a:srgbClr val="FF0000"/>
              </a:solidFill>
            </a:rPr>
            <a:t>Социјална помоћ </a:t>
          </a:r>
          <a:r>
            <a:rPr lang="sr-Cyrl-RS" dirty="0"/>
            <a:t>3</a:t>
          </a:r>
          <a:r>
            <a:rPr lang="en-US" dirty="0"/>
            <a:t>,</a:t>
          </a:r>
          <a:r>
            <a:rPr lang="sr-Cyrl-RS" dirty="0"/>
            <a:t>000</a:t>
          </a:r>
          <a:r>
            <a:rPr lang="en-US" dirty="0"/>
            <a:t>,000.00</a:t>
          </a:r>
          <a:r>
            <a:rPr lang="sr-Cyrl-RS" dirty="0"/>
            <a:t> динара</a:t>
          </a:r>
        </a:p>
        <a:p>
          <a:r>
            <a:rPr lang="en-US" dirty="0">
              <a:solidFill>
                <a:srgbClr val="FF0000"/>
              </a:solidFill>
            </a:rPr>
            <a:t>1,96</a:t>
          </a:r>
          <a:r>
            <a:rPr lang="sr-Cyrl-RS" dirty="0">
              <a:solidFill>
                <a:srgbClr val="FF0000"/>
              </a:solidFill>
            </a:rPr>
            <a:t>%</a:t>
          </a:r>
          <a:endParaRPr lang="en-US" dirty="0">
            <a:solidFill>
              <a:srgbClr val="FF0000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 dirty="0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rgbClr val="FF0000"/>
              </a:solidFill>
            </a:rPr>
            <a:t>Остали расходи </a:t>
          </a:r>
          <a:r>
            <a:rPr lang="en-US" dirty="0"/>
            <a:t>8,000,000.00</a:t>
          </a:r>
          <a:r>
            <a:rPr lang="sr-Cyrl-RS" dirty="0"/>
            <a:t> динара</a:t>
          </a:r>
        </a:p>
        <a:p>
          <a:r>
            <a:rPr lang="en-US" dirty="0">
              <a:solidFill>
                <a:srgbClr val="FF0000"/>
              </a:solidFill>
            </a:rPr>
            <a:t>5</a:t>
          </a:r>
          <a:r>
            <a:rPr lang="sr-Cyrl-RS" dirty="0">
              <a:solidFill>
                <a:srgbClr val="FF0000"/>
              </a:solidFill>
            </a:rPr>
            <a:t>,</a:t>
          </a:r>
          <a:r>
            <a:rPr lang="en-US" dirty="0">
              <a:solidFill>
                <a:srgbClr val="FF0000"/>
              </a:solidFill>
            </a:rPr>
            <a:t>23</a:t>
          </a:r>
          <a:r>
            <a:rPr lang="sr-Cyrl-RS" dirty="0">
              <a:solidFill>
                <a:srgbClr val="FF0000"/>
              </a:solidFill>
            </a:rPr>
            <a:t>%</a:t>
          </a:r>
          <a:endParaRPr lang="en-US" dirty="0">
            <a:solidFill>
              <a:srgbClr val="FF0000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 dirty="0"/>
        </a:p>
      </dgm:t>
    </dgm:pt>
    <dgm:pt modelId="{AE26BF5A-34A6-4192-8BEA-D9ECFB941642}">
      <dgm:prSet custT="1"/>
      <dgm:spPr/>
      <dgm:t>
        <a:bodyPr/>
        <a:lstStyle/>
        <a:p>
          <a:r>
            <a:rPr lang="sr-Cyrl-RS" sz="900" dirty="0">
              <a:solidFill>
                <a:srgbClr val="FF0000"/>
              </a:solidFill>
            </a:rPr>
            <a:t>Средства резерве </a:t>
          </a:r>
        </a:p>
        <a:p>
          <a:r>
            <a:rPr lang="en-US" sz="900" dirty="0" smtClean="0"/>
            <a:t>4,400,000.00</a:t>
          </a:r>
          <a:endParaRPr lang="sr-Cyrl-RS" sz="900" dirty="0"/>
        </a:p>
        <a:p>
          <a:r>
            <a:rPr lang="sr-Cyrl-RS" sz="900" dirty="0"/>
            <a:t>динара</a:t>
          </a:r>
        </a:p>
        <a:p>
          <a:r>
            <a:rPr lang="en-US" sz="900" dirty="0">
              <a:solidFill>
                <a:srgbClr val="FF0000"/>
              </a:solidFill>
            </a:rPr>
            <a:t>2</a:t>
          </a:r>
          <a:r>
            <a:rPr lang="sr-Cyrl-RS" sz="900" dirty="0" smtClean="0">
              <a:solidFill>
                <a:srgbClr val="FF0000"/>
              </a:solidFill>
            </a:rPr>
            <a:t>,</a:t>
          </a:r>
          <a:r>
            <a:rPr lang="en-US" sz="900" dirty="0" smtClean="0">
              <a:solidFill>
                <a:srgbClr val="FF0000"/>
              </a:solidFill>
            </a:rPr>
            <a:t>86</a:t>
          </a:r>
          <a:r>
            <a:rPr lang="sr-Cyrl-RS" sz="900" dirty="0" smtClean="0">
              <a:solidFill>
                <a:srgbClr val="FF0000"/>
              </a:solidFill>
            </a:rPr>
            <a:t>%</a:t>
          </a:r>
          <a:endParaRPr lang="sr-Cyrl-RS" sz="900" dirty="0">
            <a:solidFill>
              <a:srgbClr val="FF0000"/>
            </a:solidFill>
          </a:endParaRPr>
        </a:p>
        <a:p>
          <a:endParaRPr lang="en-US" sz="900" dirty="0"/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 dirty="0"/>
        </a:p>
      </dgm:t>
    </dgm:pt>
    <dgm:pt modelId="{5A63D61C-9B3E-419C-B039-4C58A64FF6D8}" type="pres">
      <dgm:prSet presAssocID="{B1BE2A8E-285E-4C69-9BFF-CE48B252AA5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14729D4-4BF7-4352-9BB7-4F9B24AD1E9E}" type="pres">
      <dgm:prSet presAssocID="{9ED1A3B2-A381-4201-823D-E4B4F944886D}" presName="centerShape" presStyleLbl="node0" presStyleIdx="0" presStyleCnt="1" custScaleX="229008" custScaleY="138359"/>
      <dgm:spPr/>
      <dgm:t>
        <a:bodyPr/>
        <a:lstStyle/>
        <a:p>
          <a:endParaRPr lang="en-US"/>
        </a:p>
      </dgm:t>
    </dgm:pt>
    <dgm:pt modelId="{BAB810CD-EEFC-4586-9804-135F234D2AB5}" type="pres">
      <dgm:prSet presAssocID="{5263AC43-AEF9-405C-B9BD-C1E77733E429}" presName="Name9" presStyleLbl="parChTrans1D2" presStyleIdx="0" presStyleCnt="6"/>
      <dgm:spPr/>
      <dgm:t>
        <a:bodyPr/>
        <a:lstStyle/>
        <a:p>
          <a:endParaRPr lang="en-US"/>
        </a:p>
      </dgm:t>
    </dgm:pt>
    <dgm:pt modelId="{E780C0A2-6502-472D-A6F9-145757A44699}" type="pres">
      <dgm:prSet presAssocID="{5263AC43-AEF9-405C-B9BD-C1E77733E429}" presName="connTx" presStyleLbl="parChTrans1D2" presStyleIdx="0" presStyleCnt="6"/>
      <dgm:spPr/>
      <dgm:t>
        <a:bodyPr/>
        <a:lstStyle/>
        <a:p>
          <a:endParaRPr lang="en-US"/>
        </a:p>
      </dgm:t>
    </dgm:pt>
    <dgm:pt modelId="{C4A59FE3-1599-4081-85FE-E8D05C256037}" type="pres">
      <dgm:prSet presAssocID="{A7091EAC-498C-4E8C-B46B-331B042A0C75}" presName="node" presStyleLbl="node1" presStyleIdx="0" presStyleCnt="6" custScaleX="174482" custScaleY="102328" custRadScaleRad="113195" custRadScaleInc="-87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3B4CE-4FD7-4F88-BCE8-B88A6969AEA7}" type="pres">
      <dgm:prSet presAssocID="{8A92D324-8EB2-4984-ADCB-62EACF9FECFF}" presName="Name9" presStyleLbl="parChTrans1D2" presStyleIdx="1" presStyleCnt="6"/>
      <dgm:spPr/>
      <dgm:t>
        <a:bodyPr/>
        <a:lstStyle/>
        <a:p>
          <a:endParaRPr lang="en-US"/>
        </a:p>
      </dgm:t>
    </dgm:pt>
    <dgm:pt modelId="{949C3A69-2546-4886-9ECD-472E10816CB7}" type="pres">
      <dgm:prSet presAssocID="{8A92D324-8EB2-4984-ADCB-62EACF9FECFF}" presName="connTx" presStyleLbl="parChTrans1D2" presStyleIdx="1" presStyleCnt="6"/>
      <dgm:spPr/>
      <dgm:t>
        <a:bodyPr/>
        <a:lstStyle/>
        <a:p>
          <a:endParaRPr lang="en-US"/>
        </a:p>
      </dgm:t>
    </dgm:pt>
    <dgm:pt modelId="{6FD1F37C-8662-45E7-82DD-E9CBBD6EF5FC}" type="pres">
      <dgm:prSet presAssocID="{4746DA87-483C-4B84-9A22-BC58F96CB23A}" presName="node" presStyleLbl="node1" presStyleIdx="1" presStyleCnt="6" custScaleX="165431" custScaleY="129009" custRadScaleRad="190670" custRadScaleInc="262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CD7CC4-C64D-49D5-8BBA-7CDEA2D6B7DD}" type="pres">
      <dgm:prSet presAssocID="{6A3537F1-6C7A-4D5E-9BC9-14D14BE7BA95}" presName="Name9" presStyleLbl="parChTrans1D2" presStyleIdx="2" presStyleCnt="6"/>
      <dgm:spPr/>
      <dgm:t>
        <a:bodyPr/>
        <a:lstStyle/>
        <a:p>
          <a:endParaRPr lang="en-US"/>
        </a:p>
      </dgm:t>
    </dgm:pt>
    <dgm:pt modelId="{B90D2216-63D0-4C24-8FAF-10403F8841DA}" type="pres">
      <dgm:prSet presAssocID="{6A3537F1-6C7A-4D5E-9BC9-14D14BE7BA95}" presName="connTx" presStyleLbl="parChTrans1D2" presStyleIdx="2" presStyleCnt="6"/>
      <dgm:spPr/>
      <dgm:t>
        <a:bodyPr/>
        <a:lstStyle/>
        <a:p>
          <a:endParaRPr lang="en-US"/>
        </a:p>
      </dgm:t>
    </dgm:pt>
    <dgm:pt modelId="{DC987AFE-C8F4-4D3F-B156-58C2A36ABD85}" type="pres">
      <dgm:prSet presAssocID="{8329AE49-ECD5-4C13-B90F-CA83B6E6F994}" presName="node" presStyleLbl="node1" presStyleIdx="2" presStyleCnt="6" custScaleX="85388" custScaleY="63579" custRadScaleRad="184794" custRadScaleInc="-297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02E828-DD23-4FBE-861E-9220EE98E4BE}" type="pres">
      <dgm:prSet presAssocID="{3C8BC949-583D-42C4-9E18-497A2FA6C1D3}" presName="Name9" presStyleLbl="parChTrans1D2" presStyleIdx="3" presStyleCnt="6"/>
      <dgm:spPr/>
      <dgm:t>
        <a:bodyPr/>
        <a:lstStyle/>
        <a:p>
          <a:endParaRPr lang="en-US"/>
        </a:p>
      </dgm:t>
    </dgm:pt>
    <dgm:pt modelId="{4B5501F8-1DF1-4524-9E95-5833589CE555}" type="pres">
      <dgm:prSet presAssocID="{3C8BC949-583D-42C4-9E18-497A2FA6C1D3}" presName="connTx" presStyleLbl="parChTrans1D2" presStyleIdx="3" presStyleCnt="6"/>
      <dgm:spPr/>
      <dgm:t>
        <a:bodyPr/>
        <a:lstStyle/>
        <a:p>
          <a:endParaRPr lang="en-US"/>
        </a:p>
      </dgm:t>
    </dgm:pt>
    <dgm:pt modelId="{C4B5EDD2-5B41-4D0E-AD37-50405F0B009B}" type="pres">
      <dgm:prSet presAssocID="{ED01A515-5448-4A3E-A2EC-575448D0F5AA}" presName="node" presStyleLbl="node1" presStyleIdx="3" presStyleCnt="6" custScaleX="76336" custScaleY="524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25CE83-E076-448C-947D-2FADAB94AB51}" type="pres">
      <dgm:prSet presAssocID="{053AEA0B-0F73-4DAC-9295-FCA55D0C5C5A}" presName="Name9" presStyleLbl="parChTrans1D2" presStyleIdx="4" presStyleCnt="6"/>
      <dgm:spPr/>
      <dgm:t>
        <a:bodyPr/>
        <a:lstStyle/>
        <a:p>
          <a:endParaRPr lang="en-US"/>
        </a:p>
      </dgm:t>
    </dgm:pt>
    <dgm:pt modelId="{2DEBF077-C70C-47A5-9BD8-C91BD85D8834}" type="pres">
      <dgm:prSet presAssocID="{053AEA0B-0F73-4DAC-9295-FCA55D0C5C5A}" presName="connTx" presStyleLbl="parChTrans1D2" presStyleIdx="4" presStyleCnt="6"/>
      <dgm:spPr/>
      <dgm:t>
        <a:bodyPr/>
        <a:lstStyle/>
        <a:p>
          <a:endParaRPr lang="en-US"/>
        </a:p>
      </dgm:t>
    </dgm:pt>
    <dgm:pt modelId="{A41F34B7-F154-482F-8C68-CCC6B7A0CE1C}" type="pres">
      <dgm:prSet presAssocID="{AE26BF5A-34A6-4192-8BEA-D9ECFB941642}" presName="node" presStyleLbl="node1" presStyleIdx="4" presStyleCnt="6" custScaleX="78189" custScaleY="72537" custRadScaleRad="173312" custRadScaleInc="96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9095C7-7467-4805-B286-F8CB298E2B92}" type="pres">
      <dgm:prSet presAssocID="{842A79D3-4827-4424-A76D-539154392405}" presName="Name9" presStyleLbl="parChTrans1D2" presStyleIdx="5" presStyleCnt="6"/>
      <dgm:spPr/>
      <dgm:t>
        <a:bodyPr/>
        <a:lstStyle/>
        <a:p>
          <a:endParaRPr lang="en-US"/>
        </a:p>
      </dgm:t>
    </dgm:pt>
    <dgm:pt modelId="{714B9E7E-A3A6-475B-9253-6A9D46493263}" type="pres">
      <dgm:prSet presAssocID="{842A79D3-4827-4424-A76D-539154392405}" presName="connTx" presStyleLbl="parChTrans1D2" presStyleIdx="5" presStyleCnt="6"/>
      <dgm:spPr/>
      <dgm:t>
        <a:bodyPr/>
        <a:lstStyle/>
        <a:p>
          <a:endParaRPr lang="en-US"/>
        </a:p>
      </dgm:t>
    </dgm:pt>
    <dgm:pt modelId="{437AF3A4-BA41-476F-BB26-B46B8D830FD6}" type="pres">
      <dgm:prSet presAssocID="{91651A17-950C-49EC-8C35-2517548AE9E6}" presName="node" presStyleLbl="node1" presStyleIdx="5" presStyleCnt="6" custRadScaleRad="160015" custRadScaleInc="-733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3ED2E5-D8D5-4400-A3FD-36ECC7BF5DFE}" type="presOf" srcId="{9ED1A3B2-A381-4201-823D-E4B4F944886D}" destId="{214729D4-4BF7-4352-9BB7-4F9B24AD1E9E}" srcOrd="0" destOrd="0" presId="urn:microsoft.com/office/officeart/2005/8/layout/radial1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A9AAF94A-E2C8-47A3-B3C8-0F5B9045C9FE}" type="presOf" srcId="{8A92D324-8EB2-4984-ADCB-62EACF9FECFF}" destId="{8CB3B4CE-4FD7-4F88-BCE8-B88A6969AEA7}" srcOrd="0" destOrd="0" presId="urn:microsoft.com/office/officeart/2005/8/layout/radial1"/>
    <dgm:cxn modelId="{2DC3B494-14CD-436F-9983-0F3FD459BA9E}" type="presOf" srcId="{3C8BC949-583D-42C4-9E18-497A2FA6C1D3}" destId="{4B5501F8-1DF1-4524-9E95-5833589CE555}" srcOrd="1" destOrd="0" presId="urn:microsoft.com/office/officeart/2005/8/layout/radial1"/>
    <dgm:cxn modelId="{F455B6DB-6102-4DD9-A585-5CB2A6431B68}" type="presOf" srcId="{A7091EAC-498C-4E8C-B46B-331B042A0C75}" destId="{C4A59FE3-1599-4081-85FE-E8D05C256037}" srcOrd="0" destOrd="0" presId="urn:microsoft.com/office/officeart/2005/8/layout/radial1"/>
    <dgm:cxn modelId="{886FB3D7-D35B-4194-8865-3EFF99C01205}" type="presOf" srcId="{ED01A515-5448-4A3E-A2EC-575448D0F5AA}" destId="{C4B5EDD2-5B41-4D0E-AD37-50405F0B009B}" srcOrd="0" destOrd="0" presId="urn:microsoft.com/office/officeart/2005/8/layout/radial1"/>
    <dgm:cxn modelId="{30638209-A4D1-4BFE-943D-C66C72DB50AF}" srcId="{9ED1A3B2-A381-4201-823D-E4B4F944886D}" destId="{ED01A515-5448-4A3E-A2EC-575448D0F5AA}" srcOrd="3" destOrd="0" parTransId="{3C8BC949-583D-42C4-9E18-497A2FA6C1D3}" sibTransId="{B658162B-CA61-458F-8F17-E18D499D4DE8}"/>
    <dgm:cxn modelId="{8BB09AD6-20C7-4D6A-8FC0-1080381DBDFC}" type="presOf" srcId="{5263AC43-AEF9-405C-B9BD-C1E77733E429}" destId="{BAB810CD-EEFC-4586-9804-135F234D2AB5}" srcOrd="0" destOrd="0" presId="urn:microsoft.com/office/officeart/2005/8/layout/radial1"/>
    <dgm:cxn modelId="{03B0F4BA-02E7-4885-9B9B-79D4040CAEF4}" type="presOf" srcId="{053AEA0B-0F73-4DAC-9295-FCA55D0C5C5A}" destId="{8425CE83-E076-448C-947D-2FADAB94AB51}" srcOrd="0" destOrd="0" presId="urn:microsoft.com/office/officeart/2005/8/layout/radial1"/>
    <dgm:cxn modelId="{2F6C27C2-899C-42BC-8E9F-050EE0B6080A}" type="presOf" srcId="{053AEA0B-0F73-4DAC-9295-FCA55D0C5C5A}" destId="{2DEBF077-C70C-47A5-9BD8-C91BD85D8834}" srcOrd="1" destOrd="0" presId="urn:microsoft.com/office/officeart/2005/8/layout/radial1"/>
    <dgm:cxn modelId="{47BC94C2-46D4-453B-A292-6076A9F8EE3B}" srcId="{9ED1A3B2-A381-4201-823D-E4B4F944886D}" destId="{8329AE49-ECD5-4C13-B90F-CA83B6E6F994}" srcOrd="2" destOrd="0" parTransId="{6A3537F1-6C7A-4D5E-9BC9-14D14BE7BA95}" sibTransId="{9CB0C477-89B3-4058-B341-9FC9F0AB6BB2}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405A6CCA-166D-4739-A0B9-4D1AD3F58C70}" type="presOf" srcId="{B1BE2A8E-285E-4C69-9BFF-CE48B252AA50}" destId="{5A63D61C-9B3E-419C-B039-4C58A64FF6D8}" srcOrd="0" destOrd="0" presId="urn:microsoft.com/office/officeart/2005/8/layout/radial1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2BB40CF4-F412-4907-9058-43EAEBA38F98}" type="presOf" srcId="{91651A17-950C-49EC-8C35-2517548AE9E6}" destId="{437AF3A4-BA41-476F-BB26-B46B8D830FD6}" srcOrd="0" destOrd="0" presId="urn:microsoft.com/office/officeart/2005/8/layout/radial1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4DD12634-F3CD-4F11-8F15-4F9BB3B76296}" type="presOf" srcId="{842A79D3-4827-4424-A76D-539154392405}" destId="{714B9E7E-A3A6-475B-9253-6A9D46493263}" srcOrd="1" destOrd="0" presId="urn:microsoft.com/office/officeart/2005/8/layout/radial1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3699CD80-F4F4-4996-BDA2-E423582DBFB2}" type="presOf" srcId="{6A3537F1-6C7A-4D5E-9BC9-14D14BE7BA95}" destId="{B90D2216-63D0-4C24-8FAF-10403F8841DA}" srcOrd="1" destOrd="0" presId="urn:microsoft.com/office/officeart/2005/8/layout/radial1"/>
    <dgm:cxn modelId="{006DC4A0-B44E-426C-9987-DE006BD41101}" type="presOf" srcId="{8329AE49-ECD5-4C13-B90F-CA83B6E6F994}" destId="{DC987AFE-C8F4-4D3F-B156-58C2A36ABD85}" srcOrd="0" destOrd="0" presId="urn:microsoft.com/office/officeart/2005/8/layout/radial1"/>
    <dgm:cxn modelId="{40141FC3-F9C2-4EE9-AFC2-D5D50D6B9C00}" type="presOf" srcId="{3C8BC949-583D-42C4-9E18-497A2FA6C1D3}" destId="{4302E828-DD23-4FBE-861E-9220EE98E4BE}" srcOrd="0" destOrd="0" presId="urn:microsoft.com/office/officeart/2005/8/layout/radial1"/>
    <dgm:cxn modelId="{0F519843-417F-4196-AE51-1E900F71077B}" srcId="{9ED1A3B2-A381-4201-823D-E4B4F944886D}" destId="{4746DA87-483C-4B84-9A22-BC58F96CB23A}" srcOrd="1" destOrd="0" parTransId="{8A92D324-8EB2-4984-ADCB-62EACF9FECFF}" sibTransId="{DB95B0B9-5D2D-4D1A-A4F8-70F45A0E9738}"/>
    <dgm:cxn modelId="{E14E4EEE-087E-4E8C-92C7-D48A2C2A60C4}" srcId="{9ED1A3B2-A381-4201-823D-E4B4F944886D}" destId="{91651A17-950C-49EC-8C35-2517548AE9E6}" srcOrd="5" destOrd="0" parTransId="{842A79D3-4827-4424-A76D-539154392405}" sibTransId="{8962C693-DF60-43F6-9F43-7615C2E1439A}"/>
    <dgm:cxn modelId="{C0920ABE-B785-4786-A0A8-BCABA5CEDF99}" type="presOf" srcId="{4746DA87-483C-4B84-9A22-BC58F96CB23A}" destId="{6FD1F37C-8662-45E7-82DD-E9CBBD6EF5FC}" srcOrd="0" destOrd="0" presId="urn:microsoft.com/office/officeart/2005/8/layout/radial1"/>
    <dgm:cxn modelId="{0E848E7F-4211-4CC0-965F-3392745E7077}" type="presOf" srcId="{842A79D3-4827-4424-A76D-539154392405}" destId="{BB9095C7-7467-4805-B286-F8CB298E2B92}" srcOrd="0" destOrd="0" presId="urn:microsoft.com/office/officeart/2005/8/layout/radial1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8B23A588-3F2C-40B8-B660-6C21EDBCB703}" type="presOf" srcId="{6A3537F1-6C7A-4D5E-9BC9-14D14BE7BA95}" destId="{0FCD7CC4-C64D-49D5-8BBA-7CDEA2D6B7DD}" srcOrd="0" destOrd="0" presId="urn:microsoft.com/office/officeart/2005/8/layout/radial1"/>
    <dgm:cxn modelId="{0C611C4B-9875-4A54-B858-5CB941F890A8}" type="presOf" srcId="{8A92D324-8EB2-4984-ADCB-62EACF9FECFF}" destId="{949C3A69-2546-4886-9ECD-472E10816CB7}" srcOrd="1" destOrd="0" presId="urn:microsoft.com/office/officeart/2005/8/layout/radial1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F936576F-C824-4FFC-B8A8-16EEAB9950BF}" type="presOf" srcId="{5263AC43-AEF9-405C-B9BD-C1E77733E429}" destId="{E780C0A2-6502-472D-A6F9-145757A44699}" srcOrd="1" destOrd="0" presId="urn:microsoft.com/office/officeart/2005/8/layout/radial1"/>
    <dgm:cxn modelId="{C2BA2E7D-A4DC-497F-82AA-B05171512E7B}" srcId="{9ED1A3B2-A381-4201-823D-E4B4F944886D}" destId="{AE26BF5A-34A6-4192-8BEA-D9ECFB941642}" srcOrd="4" destOrd="0" parTransId="{053AEA0B-0F73-4DAC-9295-FCA55D0C5C5A}" sibTransId="{F67939D1-3ADF-4276-A6FA-0083CE5DA4FA}"/>
    <dgm:cxn modelId="{4BC42092-98A3-4D11-A3E0-AFFCF2BFA20F}" type="presOf" srcId="{AE26BF5A-34A6-4192-8BEA-D9ECFB941642}" destId="{A41F34B7-F154-482F-8C68-CCC6B7A0CE1C}" srcOrd="0" destOrd="0" presId="urn:microsoft.com/office/officeart/2005/8/layout/radial1"/>
    <dgm:cxn modelId="{B25ED007-8F03-4D93-8D90-CDF13C52739B}" type="presParOf" srcId="{5A63D61C-9B3E-419C-B039-4C58A64FF6D8}" destId="{214729D4-4BF7-4352-9BB7-4F9B24AD1E9E}" srcOrd="0" destOrd="0" presId="urn:microsoft.com/office/officeart/2005/8/layout/radial1"/>
    <dgm:cxn modelId="{89E3A935-614B-4CE6-B232-CA9E063BB346}" type="presParOf" srcId="{5A63D61C-9B3E-419C-B039-4C58A64FF6D8}" destId="{BAB810CD-EEFC-4586-9804-135F234D2AB5}" srcOrd="1" destOrd="0" presId="urn:microsoft.com/office/officeart/2005/8/layout/radial1"/>
    <dgm:cxn modelId="{2F05C774-BD9B-4EDB-9B2D-0D3A9A451D76}" type="presParOf" srcId="{BAB810CD-EEFC-4586-9804-135F234D2AB5}" destId="{E780C0A2-6502-472D-A6F9-145757A44699}" srcOrd="0" destOrd="0" presId="urn:microsoft.com/office/officeart/2005/8/layout/radial1"/>
    <dgm:cxn modelId="{087C4D8A-0134-4D2E-88D5-8186652072A9}" type="presParOf" srcId="{5A63D61C-9B3E-419C-B039-4C58A64FF6D8}" destId="{C4A59FE3-1599-4081-85FE-E8D05C256037}" srcOrd="2" destOrd="0" presId="urn:microsoft.com/office/officeart/2005/8/layout/radial1"/>
    <dgm:cxn modelId="{204C523C-CF0F-456A-9B09-F8C8B167E7A0}" type="presParOf" srcId="{5A63D61C-9B3E-419C-B039-4C58A64FF6D8}" destId="{8CB3B4CE-4FD7-4F88-BCE8-B88A6969AEA7}" srcOrd="3" destOrd="0" presId="urn:microsoft.com/office/officeart/2005/8/layout/radial1"/>
    <dgm:cxn modelId="{F88DF0C2-BE84-4B6B-9E60-73F690877CFB}" type="presParOf" srcId="{8CB3B4CE-4FD7-4F88-BCE8-B88A6969AEA7}" destId="{949C3A69-2546-4886-9ECD-472E10816CB7}" srcOrd="0" destOrd="0" presId="urn:microsoft.com/office/officeart/2005/8/layout/radial1"/>
    <dgm:cxn modelId="{F72D1FE8-F810-4B9B-A053-5BBE3DCACCAB}" type="presParOf" srcId="{5A63D61C-9B3E-419C-B039-4C58A64FF6D8}" destId="{6FD1F37C-8662-45E7-82DD-E9CBBD6EF5FC}" srcOrd="4" destOrd="0" presId="urn:microsoft.com/office/officeart/2005/8/layout/radial1"/>
    <dgm:cxn modelId="{7DE1BCF9-8E45-44DA-88A7-C2A3293846E1}" type="presParOf" srcId="{5A63D61C-9B3E-419C-B039-4C58A64FF6D8}" destId="{0FCD7CC4-C64D-49D5-8BBA-7CDEA2D6B7DD}" srcOrd="5" destOrd="0" presId="urn:microsoft.com/office/officeart/2005/8/layout/radial1"/>
    <dgm:cxn modelId="{CB50E449-EAF5-4E0B-BDDD-81285DB4A1BA}" type="presParOf" srcId="{0FCD7CC4-C64D-49D5-8BBA-7CDEA2D6B7DD}" destId="{B90D2216-63D0-4C24-8FAF-10403F8841DA}" srcOrd="0" destOrd="0" presId="urn:microsoft.com/office/officeart/2005/8/layout/radial1"/>
    <dgm:cxn modelId="{AD421DDC-96B4-46C3-8834-6FDA9905A028}" type="presParOf" srcId="{5A63D61C-9B3E-419C-B039-4C58A64FF6D8}" destId="{DC987AFE-C8F4-4D3F-B156-58C2A36ABD85}" srcOrd="6" destOrd="0" presId="urn:microsoft.com/office/officeart/2005/8/layout/radial1"/>
    <dgm:cxn modelId="{A9BE7AAE-6771-4B93-8A4A-267CFE66BFA4}" type="presParOf" srcId="{5A63D61C-9B3E-419C-B039-4C58A64FF6D8}" destId="{4302E828-DD23-4FBE-861E-9220EE98E4BE}" srcOrd="7" destOrd="0" presId="urn:microsoft.com/office/officeart/2005/8/layout/radial1"/>
    <dgm:cxn modelId="{2EB0AA3F-2233-4A68-8C0B-48F4258340BB}" type="presParOf" srcId="{4302E828-DD23-4FBE-861E-9220EE98E4BE}" destId="{4B5501F8-1DF1-4524-9E95-5833589CE555}" srcOrd="0" destOrd="0" presId="urn:microsoft.com/office/officeart/2005/8/layout/radial1"/>
    <dgm:cxn modelId="{615C4022-F2AF-4BB7-BD3D-8095ABA0E60B}" type="presParOf" srcId="{5A63D61C-9B3E-419C-B039-4C58A64FF6D8}" destId="{C4B5EDD2-5B41-4D0E-AD37-50405F0B009B}" srcOrd="8" destOrd="0" presId="urn:microsoft.com/office/officeart/2005/8/layout/radial1"/>
    <dgm:cxn modelId="{82E429A7-A9D8-45D5-AD38-045CE7F267F2}" type="presParOf" srcId="{5A63D61C-9B3E-419C-B039-4C58A64FF6D8}" destId="{8425CE83-E076-448C-947D-2FADAB94AB51}" srcOrd="9" destOrd="0" presId="urn:microsoft.com/office/officeart/2005/8/layout/radial1"/>
    <dgm:cxn modelId="{FC7B12EA-C1C7-45A1-B212-F89F5C14C17E}" type="presParOf" srcId="{8425CE83-E076-448C-947D-2FADAB94AB51}" destId="{2DEBF077-C70C-47A5-9BD8-C91BD85D8834}" srcOrd="0" destOrd="0" presId="urn:microsoft.com/office/officeart/2005/8/layout/radial1"/>
    <dgm:cxn modelId="{A2BD7116-A4FA-4CD7-B695-FFF937AC8C8B}" type="presParOf" srcId="{5A63D61C-9B3E-419C-B039-4C58A64FF6D8}" destId="{A41F34B7-F154-482F-8C68-CCC6B7A0CE1C}" srcOrd="10" destOrd="0" presId="urn:microsoft.com/office/officeart/2005/8/layout/radial1"/>
    <dgm:cxn modelId="{F6EE6111-02AD-4229-8DC7-AB01EDC98F71}" type="presParOf" srcId="{5A63D61C-9B3E-419C-B039-4C58A64FF6D8}" destId="{BB9095C7-7467-4805-B286-F8CB298E2B92}" srcOrd="11" destOrd="0" presId="urn:microsoft.com/office/officeart/2005/8/layout/radial1"/>
    <dgm:cxn modelId="{FEF529B3-7F51-4043-9B2F-7649E5729DD0}" type="presParOf" srcId="{BB9095C7-7467-4805-B286-F8CB298E2B92}" destId="{714B9E7E-A3A6-475B-9253-6A9D46493263}" srcOrd="0" destOrd="0" presId="urn:microsoft.com/office/officeart/2005/8/layout/radial1"/>
    <dgm:cxn modelId="{4CEB9277-4619-453B-9843-FE6F2F033A44}" type="presParOf" srcId="{5A63D61C-9B3E-419C-B039-4C58A64FF6D8}" destId="{437AF3A4-BA41-476F-BB26-B46B8D830FD6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5B2114-B50D-4F98-9158-24EB5446E3F8}" type="doc">
      <dgm:prSet loTypeId="urn:microsoft.com/office/officeart/2009/3/layout/PlusandMinus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384D1F-5095-43CB-B04F-449881E5A027}">
      <dgm:prSet phldrT="[Text]" custT="1"/>
      <dgm:spPr/>
      <dgm:t>
        <a:bodyPr/>
        <a:lstStyle/>
        <a:p>
          <a:r>
            <a:rPr lang="sr-Cyrl-RS" sz="1800" dirty="0">
              <a:solidFill>
                <a:srgbClr val="00B0F0"/>
              </a:solidFill>
            </a:rPr>
            <a:t>Повећали смо :                        </a:t>
          </a:r>
        </a:p>
        <a:p>
          <a:endParaRPr lang="sr-Cyrl-RS" sz="1800" dirty="0">
            <a:solidFill>
              <a:srgbClr val="00B0F0"/>
            </a:solidFill>
          </a:endParaRPr>
        </a:p>
        <a:p>
          <a:r>
            <a:rPr lang="sr-Cyrl-RS" sz="1800" dirty="0"/>
            <a:t>Остале расходе             Расходе за запослене</a:t>
          </a:r>
        </a:p>
      </dgm:t>
    </dgm:pt>
    <dgm:pt modelId="{1F134127-5805-4F32-BDD8-1D8EAC95CFF3}" type="parTrans" cxnId="{0AA36DD1-02D8-44CE-A117-C3B8D4FFD604}">
      <dgm:prSet/>
      <dgm:spPr/>
      <dgm:t>
        <a:bodyPr/>
        <a:lstStyle/>
        <a:p>
          <a:endParaRPr lang="en-US"/>
        </a:p>
      </dgm:t>
    </dgm:pt>
    <dgm:pt modelId="{0ED3A0BE-2450-4323-A30C-A3F75E0E9E21}" type="sibTrans" cxnId="{0AA36DD1-02D8-44CE-A117-C3B8D4FFD604}">
      <dgm:prSet/>
      <dgm:spPr/>
      <dgm:t>
        <a:bodyPr/>
        <a:lstStyle/>
        <a:p>
          <a:endParaRPr lang="en-US"/>
        </a:p>
      </dgm:t>
    </dgm:pt>
    <dgm:pt modelId="{4EA9D7DC-97A7-4B67-9373-623FA574B0BB}">
      <dgm:prSet phldrT="[Text]" custT="1"/>
      <dgm:spPr/>
      <dgm:t>
        <a:bodyPr/>
        <a:lstStyle/>
        <a:p>
          <a:r>
            <a:rPr lang="sr-Cyrl-RS" sz="1800" dirty="0">
              <a:solidFill>
                <a:srgbClr val="FF0000"/>
              </a:solidFill>
            </a:rPr>
            <a:t>Смањили смо:  </a:t>
          </a:r>
        </a:p>
        <a:p>
          <a:r>
            <a:rPr lang="sr-Cyrl-RS" sz="1800" dirty="0"/>
            <a:t>Коришћење роба и услуга Средства резерве     Капиталне издатке      Средства за социјалну заштиту</a:t>
          </a:r>
        </a:p>
      </dgm:t>
    </dgm:pt>
    <dgm:pt modelId="{0F4D1F14-A98E-4900-A2E0-BF98CF5098E0}" type="parTrans" cxnId="{11B5464B-5126-40CB-AB22-AFBEB26C3A3B}">
      <dgm:prSet/>
      <dgm:spPr/>
      <dgm:t>
        <a:bodyPr/>
        <a:lstStyle/>
        <a:p>
          <a:endParaRPr lang="en-US"/>
        </a:p>
      </dgm:t>
    </dgm:pt>
    <dgm:pt modelId="{3E47BEB1-4E6F-4D2A-A666-136B121BCA73}" type="sibTrans" cxnId="{11B5464B-5126-40CB-AB22-AFBEB26C3A3B}">
      <dgm:prSet/>
      <dgm:spPr/>
      <dgm:t>
        <a:bodyPr/>
        <a:lstStyle/>
        <a:p>
          <a:endParaRPr lang="en-US"/>
        </a:p>
      </dgm:t>
    </dgm:pt>
    <dgm:pt modelId="{BC19F758-7F0F-47BF-B9E0-8A4937DC4D80}" type="pres">
      <dgm:prSet presAssocID="{395B2114-B50D-4F98-9158-24EB5446E3F8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188568-B634-4D4C-B1F0-23B705AC28F1}" type="pres">
      <dgm:prSet presAssocID="{395B2114-B50D-4F98-9158-24EB5446E3F8}" presName="Background" presStyleLbl="bgImgPlace1" presStyleIdx="0" presStyleCnt="1" custLinFactNeighborX="548" custLinFactNeighborY="-20334"/>
      <dgm:spPr/>
    </dgm:pt>
    <dgm:pt modelId="{7D281C5E-37E8-4709-9A34-455E63170116}" type="pres">
      <dgm:prSet presAssocID="{395B2114-B50D-4F98-9158-24EB5446E3F8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C6DD2A-938A-47E5-A099-D8A444567520}" type="pres">
      <dgm:prSet presAssocID="{395B2114-B50D-4F98-9158-24EB5446E3F8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148A96-F119-40FA-B257-782F2FDAEAFE}" type="pres">
      <dgm:prSet presAssocID="{395B2114-B50D-4F98-9158-24EB5446E3F8}" presName="Plus" presStyleLbl="alignNode1" presStyleIdx="0" presStyleCnt="2"/>
      <dgm:spPr/>
    </dgm:pt>
    <dgm:pt modelId="{71CD47EB-3A9C-455F-9BF0-79DFAFAF71B6}" type="pres">
      <dgm:prSet presAssocID="{395B2114-B50D-4F98-9158-24EB5446E3F8}" presName="Minus" presStyleLbl="alignNode1" presStyleIdx="1" presStyleCnt="2"/>
      <dgm:spPr/>
    </dgm:pt>
    <dgm:pt modelId="{E9014772-6FCF-4E0D-80F5-2044DB1F1E11}" type="pres">
      <dgm:prSet presAssocID="{395B2114-B50D-4F98-9158-24EB5446E3F8}" presName="Divider" presStyleLbl="parChTrans1D1" presStyleIdx="0" presStyleCnt="1"/>
      <dgm:spPr/>
    </dgm:pt>
  </dgm:ptLst>
  <dgm:cxnLst>
    <dgm:cxn modelId="{6F62BAEE-E94D-4838-8664-C386DB08BC34}" type="presOf" srcId="{81384D1F-5095-43CB-B04F-449881E5A027}" destId="{7D281C5E-37E8-4709-9A34-455E63170116}" srcOrd="0" destOrd="0" presId="urn:microsoft.com/office/officeart/2009/3/layout/PlusandMinus"/>
    <dgm:cxn modelId="{11B5464B-5126-40CB-AB22-AFBEB26C3A3B}" srcId="{395B2114-B50D-4F98-9158-24EB5446E3F8}" destId="{4EA9D7DC-97A7-4B67-9373-623FA574B0BB}" srcOrd="1" destOrd="0" parTransId="{0F4D1F14-A98E-4900-A2E0-BF98CF5098E0}" sibTransId="{3E47BEB1-4E6F-4D2A-A666-136B121BCA73}"/>
    <dgm:cxn modelId="{0AA36DD1-02D8-44CE-A117-C3B8D4FFD604}" srcId="{395B2114-B50D-4F98-9158-24EB5446E3F8}" destId="{81384D1F-5095-43CB-B04F-449881E5A027}" srcOrd="0" destOrd="0" parTransId="{1F134127-5805-4F32-BDD8-1D8EAC95CFF3}" sibTransId="{0ED3A0BE-2450-4323-A30C-A3F75E0E9E21}"/>
    <dgm:cxn modelId="{5705D2E2-5625-4099-86B1-08095AB3DAD1}" type="presOf" srcId="{4EA9D7DC-97A7-4B67-9373-623FA574B0BB}" destId="{CEC6DD2A-938A-47E5-A099-D8A444567520}" srcOrd="0" destOrd="0" presId="urn:microsoft.com/office/officeart/2009/3/layout/PlusandMinus"/>
    <dgm:cxn modelId="{87627031-A2A4-4058-81C7-4891474010A6}" type="presOf" srcId="{395B2114-B50D-4F98-9158-24EB5446E3F8}" destId="{BC19F758-7F0F-47BF-B9E0-8A4937DC4D80}" srcOrd="0" destOrd="0" presId="urn:microsoft.com/office/officeart/2009/3/layout/PlusandMinus"/>
    <dgm:cxn modelId="{5849A393-9544-4C54-B156-58AE30A6FDCD}" type="presParOf" srcId="{BC19F758-7F0F-47BF-B9E0-8A4937DC4D80}" destId="{D9188568-B634-4D4C-B1F0-23B705AC28F1}" srcOrd="0" destOrd="0" presId="urn:microsoft.com/office/officeart/2009/3/layout/PlusandMinus"/>
    <dgm:cxn modelId="{DB6309C1-DE70-4E1C-A765-DD3D896E9210}" type="presParOf" srcId="{BC19F758-7F0F-47BF-B9E0-8A4937DC4D80}" destId="{7D281C5E-37E8-4709-9A34-455E63170116}" srcOrd="1" destOrd="0" presId="urn:microsoft.com/office/officeart/2009/3/layout/PlusandMinus"/>
    <dgm:cxn modelId="{EB6F7965-4CF0-4C8C-A169-C389E2215CA5}" type="presParOf" srcId="{BC19F758-7F0F-47BF-B9E0-8A4937DC4D80}" destId="{CEC6DD2A-938A-47E5-A099-D8A444567520}" srcOrd="2" destOrd="0" presId="urn:microsoft.com/office/officeart/2009/3/layout/PlusandMinus"/>
    <dgm:cxn modelId="{A2B63A37-0B20-4EC5-B5DE-2E92DFE2FB6C}" type="presParOf" srcId="{BC19F758-7F0F-47BF-B9E0-8A4937DC4D80}" destId="{A8148A96-F119-40FA-B257-782F2FDAEAFE}" srcOrd="3" destOrd="0" presId="urn:microsoft.com/office/officeart/2009/3/layout/PlusandMinus"/>
    <dgm:cxn modelId="{04C9F64B-B71F-46DD-B3BD-5BCDE081D86E}" type="presParOf" srcId="{BC19F758-7F0F-47BF-B9E0-8A4937DC4D80}" destId="{71CD47EB-3A9C-455F-9BF0-79DFAFAF71B6}" srcOrd="4" destOrd="0" presId="urn:microsoft.com/office/officeart/2009/3/layout/PlusandMinus"/>
    <dgm:cxn modelId="{AADA719F-271E-43C1-B857-AF768E9B9575}" type="presParOf" srcId="{BC19F758-7F0F-47BF-B9E0-8A4937DC4D80}" destId="{E9014772-6FCF-4E0D-80F5-2044DB1F1E11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26D3C21-2CBD-4574-BF03-407A0276DA6A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DE7572-6BEA-488F-9955-49100E7D6793}">
      <dgm:prSet phldrT="[Text]" custT="1"/>
      <dgm:spPr/>
      <dgm:t>
        <a:bodyPr/>
        <a:lstStyle/>
        <a:p>
          <a:r>
            <a:rPr lang="sr-Cyrl-RS" sz="1200" dirty="0"/>
            <a:t>БУЏЕТ</a:t>
          </a:r>
          <a:endParaRPr lang="en-US" sz="1200" dirty="0"/>
        </a:p>
      </dgm:t>
    </dgm:pt>
    <dgm:pt modelId="{06F643AA-DB86-4ED0-B271-5892D9DEC0ED}" type="parTrans" cxnId="{38EAF1ED-52C8-4D6C-9251-AA797A2111B4}">
      <dgm:prSet/>
      <dgm:spPr/>
      <dgm:t>
        <a:bodyPr/>
        <a:lstStyle/>
        <a:p>
          <a:endParaRPr lang="en-US"/>
        </a:p>
      </dgm:t>
    </dgm:pt>
    <dgm:pt modelId="{E6B30B26-A4BA-42E3-A29B-CE5263AA3056}" type="sibTrans" cxnId="{38EAF1ED-52C8-4D6C-9251-AA797A2111B4}">
      <dgm:prSet/>
      <dgm:spPr/>
      <dgm:t>
        <a:bodyPr/>
        <a:lstStyle/>
        <a:p>
          <a:endParaRPr lang="en-US"/>
        </a:p>
      </dgm:t>
    </dgm:pt>
    <dgm:pt modelId="{F6AC56DD-441F-47F0-BB8F-A489A95CC2F2}">
      <dgm:prSet phldrT="[Text]" custT="1"/>
      <dgm:spPr/>
      <dgm:t>
        <a:bodyPr/>
        <a:lstStyle/>
        <a:p>
          <a:r>
            <a:rPr lang="sr-Cyrl-RS" sz="1200" dirty="0"/>
            <a:t>Одсек за финансије</a:t>
          </a:r>
          <a:endParaRPr lang="en-US" sz="1200" dirty="0"/>
        </a:p>
      </dgm:t>
    </dgm:pt>
    <dgm:pt modelId="{A751F0F6-37A3-4848-AC65-830A7F7F9373}" type="parTrans" cxnId="{DD65369F-E621-4D9B-94C2-05328C409C05}">
      <dgm:prSet/>
      <dgm:spPr/>
      <dgm:t>
        <a:bodyPr/>
        <a:lstStyle/>
        <a:p>
          <a:endParaRPr lang="en-US"/>
        </a:p>
      </dgm:t>
    </dgm:pt>
    <dgm:pt modelId="{318A3CA4-4B64-4ECA-862B-44CEF5365926}" type="sibTrans" cxnId="{DD65369F-E621-4D9B-94C2-05328C409C05}">
      <dgm:prSet/>
      <dgm:spPr/>
      <dgm:t>
        <a:bodyPr/>
        <a:lstStyle/>
        <a:p>
          <a:endParaRPr lang="en-US"/>
        </a:p>
      </dgm:t>
    </dgm:pt>
    <dgm:pt modelId="{F148AC43-BB23-4796-8EE0-4D4F54F9E8CD}">
      <dgm:prSet phldrT="[Text]" custT="1"/>
      <dgm:spPr/>
      <dgm:t>
        <a:bodyPr/>
        <a:lstStyle/>
        <a:p>
          <a:r>
            <a:rPr lang="sr-Cyrl-RS" sz="1200" dirty="0"/>
            <a:t>Председник општине и општинско веће</a:t>
          </a:r>
          <a:endParaRPr lang="en-US" sz="1200" dirty="0"/>
        </a:p>
      </dgm:t>
    </dgm:pt>
    <dgm:pt modelId="{98B69907-79D8-4830-93FB-32D14925F710}" type="parTrans" cxnId="{9AD1B923-DED2-48CF-850A-1EFE3E391A90}">
      <dgm:prSet/>
      <dgm:spPr/>
      <dgm:t>
        <a:bodyPr/>
        <a:lstStyle/>
        <a:p>
          <a:endParaRPr lang="en-US"/>
        </a:p>
      </dgm:t>
    </dgm:pt>
    <dgm:pt modelId="{C2E7634E-E7D3-4116-A601-6F11DA8949B7}" type="sibTrans" cxnId="{9AD1B923-DED2-48CF-850A-1EFE3E391A90}">
      <dgm:prSet/>
      <dgm:spPr/>
      <dgm:t>
        <a:bodyPr/>
        <a:lstStyle/>
        <a:p>
          <a:endParaRPr lang="en-US"/>
        </a:p>
      </dgm:t>
    </dgm:pt>
    <dgm:pt modelId="{969DF696-A702-4FD5-9BC0-6863C2C4C5D6}">
      <dgm:prSet phldrT="[Text]" custT="1"/>
      <dgm:spPr/>
      <dgm:t>
        <a:bodyPr/>
        <a:lstStyle/>
        <a:p>
          <a:endParaRPr lang="sr-Cyrl-RS" sz="1200" dirty="0"/>
        </a:p>
        <a:p>
          <a:r>
            <a:rPr lang="sr-Cyrl-RS" sz="1200" dirty="0"/>
            <a:t>Грађани и њихова удружења</a:t>
          </a:r>
        </a:p>
        <a:p>
          <a:endParaRPr lang="en-US" sz="1200" dirty="0"/>
        </a:p>
      </dgm:t>
    </dgm:pt>
    <dgm:pt modelId="{AA9F3067-3042-4814-B8D2-BEE899EACF8E}" type="parTrans" cxnId="{230645D3-65D8-4E85-8378-22BD8C1E6208}">
      <dgm:prSet/>
      <dgm:spPr/>
      <dgm:t>
        <a:bodyPr/>
        <a:lstStyle/>
        <a:p>
          <a:endParaRPr lang="en-US"/>
        </a:p>
      </dgm:t>
    </dgm:pt>
    <dgm:pt modelId="{89EF857E-83EE-4200-8347-1DBEF867D410}" type="sibTrans" cxnId="{230645D3-65D8-4E85-8378-22BD8C1E6208}">
      <dgm:prSet/>
      <dgm:spPr/>
      <dgm:t>
        <a:bodyPr/>
        <a:lstStyle/>
        <a:p>
          <a:endParaRPr lang="en-US"/>
        </a:p>
      </dgm:t>
    </dgm:pt>
    <dgm:pt modelId="{C9A1ED58-0023-451D-840A-333991A73336}">
      <dgm:prSet phldrT="[Text]" custT="1"/>
      <dgm:spPr/>
      <dgm:t>
        <a:bodyPr/>
        <a:lstStyle/>
        <a:p>
          <a:r>
            <a:rPr lang="sr-Cyrl-RS" sz="1200" dirty="0"/>
            <a:t>Скупштина</a:t>
          </a:r>
        </a:p>
        <a:p>
          <a:r>
            <a:rPr lang="sr-Cyrl-RS" sz="1200" dirty="0"/>
            <a:t>општине</a:t>
          </a:r>
          <a:endParaRPr lang="en-US" sz="1200" dirty="0"/>
        </a:p>
      </dgm:t>
    </dgm:pt>
    <dgm:pt modelId="{22480647-4A44-48C2-B4DF-3E812C28FBC3}" type="parTrans" cxnId="{5613E5DA-1A52-4E6E-8161-9C33AD1A445D}">
      <dgm:prSet/>
      <dgm:spPr/>
      <dgm:t>
        <a:bodyPr/>
        <a:lstStyle/>
        <a:p>
          <a:endParaRPr lang="en-US"/>
        </a:p>
      </dgm:t>
    </dgm:pt>
    <dgm:pt modelId="{731566D0-8F60-4680-9148-970E7DE6B235}" type="sibTrans" cxnId="{5613E5DA-1A52-4E6E-8161-9C33AD1A445D}">
      <dgm:prSet/>
      <dgm:spPr/>
      <dgm:t>
        <a:bodyPr/>
        <a:lstStyle/>
        <a:p>
          <a:endParaRPr lang="en-US"/>
        </a:p>
      </dgm:t>
    </dgm:pt>
    <dgm:pt modelId="{E440EA3D-298A-4411-BC55-025429D7B986}" type="pres">
      <dgm:prSet presAssocID="{B26D3C21-2CBD-4574-BF03-407A0276DA6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18C542-1FCA-4A07-B61B-EB30D69CC5A8}" type="pres">
      <dgm:prSet presAssocID="{B26D3C21-2CBD-4574-BF03-407A0276DA6A}" presName="cycle" presStyleCnt="0"/>
      <dgm:spPr/>
    </dgm:pt>
    <dgm:pt modelId="{3B4F4980-363D-474A-9436-483196D8331F}" type="pres">
      <dgm:prSet presAssocID="{38DE7572-6BEA-488F-9955-49100E7D6793}" presName="nodeFirstNode" presStyleLbl="node1" presStyleIdx="0" presStyleCnt="5" custRadScaleRad="100301" custRadScaleInc="-63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BB977B-2FA3-4E4E-BCCB-A1414D573ABD}" type="pres">
      <dgm:prSet presAssocID="{E6B30B26-A4BA-42E3-A29B-CE5263AA3056}" presName="sibTransFirstNode" presStyleLbl="bgShp" presStyleIdx="0" presStyleCnt="1" custLinFactNeighborX="-2" custLinFactNeighborY="-1405"/>
      <dgm:spPr/>
      <dgm:t>
        <a:bodyPr/>
        <a:lstStyle/>
        <a:p>
          <a:endParaRPr lang="en-US"/>
        </a:p>
      </dgm:t>
    </dgm:pt>
    <dgm:pt modelId="{EE1A12AC-BAA9-41B8-8F3B-5C3195A52B18}" type="pres">
      <dgm:prSet presAssocID="{F6AC56DD-441F-47F0-BB8F-A489A95CC2F2}" presName="nodeFollowingNodes" presStyleLbl="node1" presStyleIdx="1" presStyleCnt="5" custScaleX="99086" custScaleY="714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0CDE92-9EC5-481A-A59E-0A6AA98D8B9C}" type="pres">
      <dgm:prSet presAssocID="{F148AC43-BB23-4796-8EE0-4D4F54F9E8CD}" presName="nodeFollowingNodes" presStyleLbl="node1" presStyleIdx="2" presStyleCnt="5" custScaleX="114872" custScaleY="68659" custRadScaleRad="91828" custRadScaleInc="1624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CFCEE0-4F32-409A-8CF2-1A32BD4E7621}" type="pres">
      <dgm:prSet presAssocID="{969DF696-A702-4FD5-9BC0-6863C2C4C5D6}" presName="nodeFollowingNodes" presStyleLbl="node1" presStyleIdx="3" presStyleCnt="5" custScaleX="127742" custScaleY="68659" custRadScaleRad="97405" custRadScaleInc="-1654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D8B9A6-DB7A-4714-8D7C-BD1854C006E8}" type="pres">
      <dgm:prSet presAssocID="{C9A1ED58-0023-451D-840A-333991A73336}" presName="nodeFollowingNodes" presStyleLbl="node1" presStyleIdx="4" presStyleCnt="5" custScaleX="92333" custScaleY="83994" custRadScaleRad="100864" custRadScaleInc="31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D1B923-DED2-48CF-850A-1EFE3E391A90}" srcId="{B26D3C21-2CBD-4574-BF03-407A0276DA6A}" destId="{F148AC43-BB23-4796-8EE0-4D4F54F9E8CD}" srcOrd="2" destOrd="0" parTransId="{98B69907-79D8-4830-93FB-32D14925F710}" sibTransId="{C2E7634E-E7D3-4116-A601-6F11DA8949B7}"/>
    <dgm:cxn modelId="{5613E5DA-1A52-4E6E-8161-9C33AD1A445D}" srcId="{B26D3C21-2CBD-4574-BF03-407A0276DA6A}" destId="{C9A1ED58-0023-451D-840A-333991A73336}" srcOrd="4" destOrd="0" parTransId="{22480647-4A44-48C2-B4DF-3E812C28FBC3}" sibTransId="{731566D0-8F60-4680-9148-970E7DE6B235}"/>
    <dgm:cxn modelId="{80A2A3F1-608D-40FC-A129-24D55324F3EB}" type="presOf" srcId="{38DE7572-6BEA-488F-9955-49100E7D6793}" destId="{3B4F4980-363D-474A-9436-483196D8331F}" srcOrd="0" destOrd="0" presId="urn:microsoft.com/office/officeart/2005/8/layout/cycle3"/>
    <dgm:cxn modelId="{0008A056-97D6-4D0E-8B5D-1677E4137C98}" type="presOf" srcId="{E6B30B26-A4BA-42E3-A29B-CE5263AA3056}" destId="{8DBB977B-2FA3-4E4E-BCCB-A1414D573ABD}" srcOrd="0" destOrd="0" presId="urn:microsoft.com/office/officeart/2005/8/layout/cycle3"/>
    <dgm:cxn modelId="{DD65369F-E621-4D9B-94C2-05328C409C05}" srcId="{B26D3C21-2CBD-4574-BF03-407A0276DA6A}" destId="{F6AC56DD-441F-47F0-BB8F-A489A95CC2F2}" srcOrd="1" destOrd="0" parTransId="{A751F0F6-37A3-4848-AC65-830A7F7F9373}" sibTransId="{318A3CA4-4B64-4ECA-862B-44CEF5365926}"/>
    <dgm:cxn modelId="{55840435-3BF6-4D31-A25B-1265DE0B4FB9}" type="presOf" srcId="{C9A1ED58-0023-451D-840A-333991A73336}" destId="{1AD8B9A6-DB7A-4714-8D7C-BD1854C006E8}" srcOrd="0" destOrd="0" presId="urn:microsoft.com/office/officeart/2005/8/layout/cycle3"/>
    <dgm:cxn modelId="{38EAF1ED-52C8-4D6C-9251-AA797A2111B4}" srcId="{B26D3C21-2CBD-4574-BF03-407A0276DA6A}" destId="{38DE7572-6BEA-488F-9955-49100E7D6793}" srcOrd="0" destOrd="0" parTransId="{06F643AA-DB86-4ED0-B271-5892D9DEC0ED}" sibTransId="{E6B30B26-A4BA-42E3-A29B-CE5263AA3056}"/>
    <dgm:cxn modelId="{03F14630-DDDD-4342-84F2-6529EE3B8C87}" type="presOf" srcId="{B26D3C21-2CBD-4574-BF03-407A0276DA6A}" destId="{E440EA3D-298A-4411-BC55-025429D7B986}" srcOrd="0" destOrd="0" presId="urn:microsoft.com/office/officeart/2005/8/layout/cycle3"/>
    <dgm:cxn modelId="{230645D3-65D8-4E85-8378-22BD8C1E6208}" srcId="{B26D3C21-2CBD-4574-BF03-407A0276DA6A}" destId="{969DF696-A702-4FD5-9BC0-6863C2C4C5D6}" srcOrd="3" destOrd="0" parTransId="{AA9F3067-3042-4814-B8D2-BEE899EACF8E}" sibTransId="{89EF857E-83EE-4200-8347-1DBEF867D410}"/>
    <dgm:cxn modelId="{444EC2B4-0F52-4FC5-80AE-F241F7321877}" type="presOf" srcId="{F6AC56DD-441F-47F0-BB8F-A489A95CC2F2}" destId="{EE1A12AC-BAA9-41B8-8F3B-5C3195A52B18}" srcOrd="0" destOrd="0" presId="urn:microsoft.com/office/officeart/2005/8/layout/cycle3"/>
    <dgm:cxn modelId="{FB22C291-7A95-4C7E-B06C-C03180271505}" type="presOf" srcId="{969DF696-A702-4FD5-9BC0-6863C2C4C5D6}" destId="{31CFCEE0-4F32-409A-8CF2-1A32BD4E7621}" srcOrd="0" destOrd="0" presId="urn:microsoft.com/office/officeart/2005/8/layout/cycle3"/>
    <dgm:cxn modelId="{9D539DA2-CCC2-4A5F-BFEC-2A0FA999A87E}" type="presOf" srcId="{F148AC43-BB23-4796-8EE0-4D4F54F9E8CD}" destId="{6B0CDE92-9EC5-481A-A59E-0A6AA98D8B9C}" srcOrd="0" destOrd="0" presId="urn:microsoft.com/office/officeart/2005/8/layout/cycle3"/>
    <dgm:cxn modelId="{5E91CF10-8CEA-46D5-888E-F7A8B2F2A4BB}" type="presParOf" srcId="{E440EA3D-298A-4411-BC55-025429D7B986}" destId="{9F18C542-1FCA-4A07-B61B-EB30D69CC5A8}" srcOrd="0" destOrd="0" presId="urn:microsoft.com/office/officeart/2005/8/layout/cycle3"/>
    <dgm:cxn modelId="{A25F3CDA-3A9B-42EE-A0B6-163E257024C0}" type="presParOf" srcId="{9F18C542-1FCA-4A07-B61B-EB30D69CC5A8}" destId="{3B4F4980-363D-474A-9436-483196D8331F}" srcOrd="0" destOrd="0" presId="urn:microsoft.com/office/officeart/2005/8/layout/cycle3"/>
    <dgm:cxn modelId="{CBDF133A-747A-46E9-BAB8-0CBB616DBFFB}" type="presParOf" srcId="{9F18C542-1FCA-4A07-B61B-EB30D69CC5A8}" destId="{8DBB977B-2FA3-4E4E-BCCB-A1414D573ABD}" srcOrd="1" destOrd="0" presId="urn:microsoft.com/office/officeart/2005/8/layout/cycle3"/>
    <dgm:cxn modelId="{9E209A02-DCEE-4FB8-8DE8-21916ACF89EA}" type="presParOf" srcId="{9F18C542-1FCA-4A07-B61B-EB30D69CC5A8}" destId="{EE1A12AC-BAA9-41B8-8F3B-5C3195A52B18}" srcOrd="2" destOrd="0" presId="urn:microsoft.com/office/officeart/2005/8/layout/cycle3"/>
    <dgm:cxn modelId="{1CB5AC2D-9CF5-4F78-9B58-114742632E9C}" type="presParOf" srcId="{9F18C542-1FCA-4A07-B61B-EB30D69CC5A8}" destId="{6B0CDE92-9EC5-481A-A59E-0A6AA98D8B9C}" srcOrd="3" destOrd="0" presId="urn:microsoft.com/office/officeart/2005/8/layout/cycle3"/>
    <dgm:cxn modelId="{759F75A8-B657-41C8-BD3D-9F6206170A83}" type="presParOf" srcId="{9F18C542-1FCA-4A07-B61B-EB30D69CC5A8}" destId="{31CFCEE0-4F32-409A-8CF2-1A32BD4E7621}" srcOrd="4" destOrd="0" presId="urn:microsoft.com/office/officeart/2005/8/layout/cycle3"/>
    <dgm:cxn modelId="{06F002A4-E3D6-4B76-8888-3CFACC877555}" type="presParOf" srcId="{9F18C542-1FCA-4A07-B61B-EB30D69CC5A8}" destId="{1AD8B9A6-DB7A-4714-8D7C-BD1854C006E8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b="1" dirty="0"/>
            <a:t>Упутство Министарства финансија за припрему одлуке о буџету за </a:t>
          </a:r>
          <a:r>
            <a:rPr lang="en-US" sz="1400" b="1" dirty="0"/>
            <a:t>2022</a:t>
          </a:r>
          <a:r>
            <a:rPr lang="sr-Cyrl-RS" sz="1400" b="1" dirty="0"/>
            <a:t>. 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 dirty="0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 dirty="0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 dirty="0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 dirty="0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 dirty="0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-2283" custLinFactNeighborY="-3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 custLinFactNeighborX="542" custLinFactNeighborY="-51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 custLinFactNeighborX="542" custLinFactNeighborY="-143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 custLinFactNeighborX="542" custLinFactNeighborY="-1335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 custLinFactNeighborX="542" custLinFactNeighborY="-122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4472D7-02DD-4E4A-A9AC-F7FA4099B0F7}">
      <dsp:nvSpPr>
        <dsp:cNvPr id="0" name=""/>
        <dsp:cNvSpPr/>
      </dsp:nvSpPr>
      <dsp:spPr>
        <a:xfrm>
          <a:off x="0" y="0"/>
          <a:ext cx="2538933" cy="3879993"/>
        </a:xfrm>
        <a:prstGeom prst="roundRect">
          <a:avLst>
            <a:gd name="adj" fmla="val 10000"/>
          </a:avLst>
        </a:prstGeom>
        <a:solidFill>
          <a:schemeClr val="bg2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Средства из буџета: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Порез на зараде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Порез на имовину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Приходи од имовине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Трансфери од др.нивоа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Новчане казне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>
              <a:solidFill>
                <a:srgbClr val="FF0000"/>
              </a:solidFill>
            </a:rPr>
            <a:t>149,</a:t>
          </a:r>
          <a:r>
            <a:rPr lang="sr-Cyrl-RS" sz="1600" b="0" kern="1200" dirty="0">
              <a:solidFill>
                <a:srgbClr val="FF0000"/>
              </a:solidFill>
            </a:rPr>
            <a:t>88</a:t>
          </a:r>
          <a:r>
            <a:rPr lang="en-US" sz="1600" b="0" kern="1200" dirty="0">
              <a:solidFill>
                <a:srgbClr val="FF0000"/>
              </a:solidFill>
            </a:rPr>
            <a:t>6,</a:t>
          </a:r>
          <a:r>
            <a:rPr lang="sr-Cyrl-RS" sz="1600" b="0" kern="1200" dirty="0">
              <a:solidFill>
                <a:srgbClr val="FF0000"/>
              </a:solidFill>
            </a:rPr>
            <a:t>000</a:t>
          </a:r>
          <a:r>
            <a:rPr lang="en-US" sz="1600" b="0" kern="1200" dirty="0">
              <a:solidFill>
                <a:srgbClr val="FF0000"/>
              </a:solidFill>
            </a:rPr>
            <a:t>.00</a:t>
          </a:r>
        </a:p>
      </dsp:txBody>
      <dsp:txXfrm>
        <a:off x="0" y="1551997"/>
        <a:ext cx="2538933" cy="1551997"/>
      </dsp:txXfrm>
    </dsp:sp>
    <dsp:sp modelId="{3F42B4C5-7BB8-4356-8C02-3E49EA74D1EC}">
      <dsp:nvSpPr>
        <dsp:cNvPr id="0" name=""/>
        <dsp:cNvSpPr/>
      </dsp:nvSpPr>
      <dsp:spPr>
        <a:xfrm>
          <a:off x="620958" y="147266"/>
          <a:ext cx="1292037" cy="1292037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6D3F72-C706-4371-ADF3-B9A02DDA8378}">
      <dsp:nvSpPr>
        <dsp:cNvPr id="0" name=""/>
        <dsp:cNvSpPr/>
      </dsp:nvSpPr>
      <dsp:spPr>
        <a:xfrm>
          <a:off x="2563237" y="0"/>
          <a:ext cx="2538933" cy="3879993"/>
        </a:xfrm>
        <a:prstGeom prst="roundRect">
          <a:avLst>
            <a:gd name="adj" fmla="val 10000"/>
          </a:avLst>
        </a:prstGeom>
        <a:solidFill>
          <a:schemeClr val="bg2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kern="1200" dirty="0"/>
            <a:t>Пренета средства  из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kern="1200" dirty="0"/>
            <a:t>предходних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kern="1200" dirty="0"/>
            <a:t>година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rgbClr val="FF0000"/>
              </a:solidFill>
            </a:rPr>
            <a:t>3</a:t>
          </a:r>
          <a:r>
            <a:rPr lang="sr-Cyrl-RS" sz="1800" kern="1200" dirty="0">
              <a:solidFill>
                <a:srgbClr val="FF0000"/>
              </a:solidFill>
            </a:rPr>
            <a:t>,000,000.00</a:t>
          </a:r>
          <a:endParaRPr lang="en-US" sz="1800" kern="1200" dirty="0">
            <a:solidFill>
              <a:srgbClr val="FF0000"/>
            </a:solidFill>
          </a:endParaRPr>
        </a:p>
      </dsp:txBody>
      <dsp:txXfrm>
        <a:off x="2563237" y="1551997"/>
        <a:ext cx="2538933" cy="1551997"/>
      </dsp:txXfrm>
    </dsp:sp>
    <dsp:sp modelId="{DC58C52F-C9BD-4614-9724-BCB755E6AF44}">
      <dsp:nvSpPr>
        <dsp:cNvPr id="0" name=""/>
        <dsp:cNvSpPr/>
      </dsp:nvSpPr>
      <dsp:spPr>
        <a:xfrm>
          <a:off x="3108309" y="158294"/>
          <a:ext cx="1555781" cy="1441048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8877C6-223F-4D17-8F99-BFF44B53BB76}">
      <dsp:nvSpPr>
        <dsp:cNvPr id="0" name=""/>
        <dsp:cNvSpPr/>
      </dsp:nvSpPr>
      <dsp:spPr>
        <a:xfrm>
          <a:off x="5231834" y="0"/>
          <a:ext cx="2538933" cy="3879993"/>
        </a:xfrm>
        <a:prstGeom prst="roundRect">
          <a:avLst>
            <a:gd name="adj" fmla="val 10000"/>
          </a:avLst>
        </a:prstGeom>
        <a:solidFill>
          <a:schemeClr val="bg2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kern="1200" dirty="0"/>
            <a:t>Укупан буџет: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rgbClr val="FF0000"/>
              </a:solidFill>
            </a:rPr>
            <a:t>152</a:t>
          </a:r>
          <a:r>
            <a:rPr lang="sr-Cyrl-RS" sz="1800" kern="1200" dirty="0">
              <a:solidFill>
                <a:srgbClr val="FF0000"/>
              </a:solidFill>
            </a:rPr>
            <a:t>,88</a:t>
          </a:r>
          <a:r>
            <a:rPr lang="en-US" sz="1800" kern="1200" dirty="0">
              <a:solidFill>
                <a:srgbClr val="FF0000"/>
              </a:solidFill>
            </a:rPr>
            <a:t>6,</a:t>
          </a:r>
          <a:r>
            <a:rPr lang="sr-Cyrl-RS" sz="1800" kern="1200" dirty="0">
              <a:solidFill>
                <a:srgbClr val="FF0000"/>
              </a:solidFill>
            </a:rPr>
            <a:t>000.00</a:t>
          </a:r>
          <a:endParaRPr lang="en-US" sz="1800" kern="1200" dirty="0">
            <a:solidFill>
              <a:srgbClr val="FF0000"/>
            </a:solidFill>
          </a:endParaRPr>
        </a:p>
      </dsp:txBody>
      <dsp:txXfrm>
        <a:off x="5231834" y="1551997"/>
        <a:ext cx="2538933" cy="1551997"/>
      </dsp:txXfrm>
    </dsp:sp>
    <dsp:sp modelId="{7145643B-01F5-493D-AEAB-2F874BAE707D}">
      <dsp:nvSpPr>
        <dsp:cNvPr id="0" name=""/>
        <dsp:cNvSpPr/>
      </dsp:nvSpPr>
      <dsp:spPr>
        <a:xfrm>
          <a:off x="5855282" y="232799"/>
          <a:ext cx="1292037" cy="129203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054705-B72B-4D4E-A8D9-B1198A40619E}">
      <dsp:nvSpPr>
        <dsp:cNvPr id="0" name=""/>
        <dsp:cNvSpPr/>
      </dsp:nvSpPr>
      <dsp:spPr>
        <a:xfrm>
          <a:off x="330774" y="3255541"/>
          <a:ext cx="7150608" cy="581998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152401" y="326363"/>
          <a:ext cx="1064864" cy="545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33020" rIns="92456" bIns="33020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/>
            <a:t> </a:t>
          </a:r>
          <a:r>
            <a:rPr lang="sr-Cyrl-RS" sz="1300" b="1" kern="1200" dirty="0"/>
            <a:t>Порески</a:t>
          </a:r>
          <a:endParaRPr lang="en-US" sz="1300" b="1" kern="1200" dirty="0"/>
        </a:p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b="1" kern="1200" dirty="0"/>
            <a:t> приходи</a:t>
          </a:r>
          <a:endParaRPr lang="en-US" sz="1300" b="1" kern="1200" dirty="0"/>
        </a:p>
      </dsp:txBody>
      <dsp:txXfrm>
        <a:off x="152401" y="326363"/>
        <a:ext cx="1064864" cy="545737"/>
      </dsp:txXfrm>
    </dsp:sp>
    <dsp:sp modelId="{02385D1D-92EB-445D-B736-940004751C79}">
      <dsp:nvSpPr>
        <dsp:cNvPr id="0" name=""/>
        <dsp:cNvSpPr/>
      </dsp:nvSpPr>
      <dsp:spPr>
        <a:xfrm>
          <a:off x="1143001" y="402567"/>
          <a:ext cx="244245" cy="369764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1537341" y="457201"/>
          <a:ext cx="5962069" cy="367887"/>
        </a:xfrm>
        <a:prstGeom prst="rect">
          <a:avLst/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2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200" kern="1200" dirty="0"/>
        </a:p>
      </dsp:txBody>
      <dsp:txXfrm>
        <a:off x="1537341" y="457201"/>
        <a:ext cx="5962069" cy="367887"/>
      </dsp:txXfrm>
    </dsp:sp>
    <dsp:sp modelId="{F40D94EA-52E0-4740-A924-EAF350BDF213}">
      <dsp:nvSpPr>
        <dsp:cNvPr id="0" name=""/>
        <dsp:cNvSpPr/>
      </dsp:nvSpPr>
      <dsp:spPr>
        <a:xfrm>
          <a:off x="165955" y="990597"/>
          <a:ext cx="1041093" cy="918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33020" rIns="92456" bIns="33020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b="1" kern="1200" dirty="0"/>
            <a:t>Донације и</a:t>
          </a:r>
          <a:endParaRPr lang="en-US" sz="1300" b="1" kern="1200" dirty="0">
            <a:solidFill>
              <a:schemeClr val="bg1"/>
            </a:solidFill>
          </a:endParaRPr>
        </a:p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b="1" kern="1200" dirty="0"/>
            <a:t> трансфери</a:t>
          </a:r>
          <a:endParaRPr lang="en-US" sz="1300" b="1" kern="1200" dirty="0"/>
        </a:p>
      </dsp:txBody>
      <dsp:txXfrm>
        <a:off x="165955" y="990597"/>
        <a:ext cx="1041093" cy="918225"/>
      </dsp:txXfrm>
    </dsp:sp>
    <dsp:sp modelId="{0E930D30-96BC-4D43-B65A-EE88C46DBE48}">
      <dsp:nvSpPr>
        <dsp:cNvPr id="0" name=""/>
        <dsp:cNvSpPr/>
      </dsp:nvSpPr>
      <dsp:spPr>
        <a:xfrm>
          <a:off x="1156555" y="1143000"/>
          <a:ext cx="206484" cy="548361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1461356" y="1066801"/>
          <a:ext cx="6142689" cy="840277"/>
        </a:xfrm>
        <a:prstGeom prst="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200" b="1" i="1" kern="1200" dirty="0"/>
            <a:t>Донације</a:t>
          </a:r>
          <a:r>
            <a:rPr lang="sr-Cyrl-CS" sz="1200" b="1" kern="1200" dirty="0"/>
            <a:t> </a:t>
          </a:r>
          <a:r>
            <a:rPr lang="sr-Cyrl-CS" sz="12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2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2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2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2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2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2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2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200" kern="1200" dirty="0">
              <a:latin typeface="Calibri" panose="020F0502020204030204" pitchFamily="34" charset="0"/>
            </a:rPr>
            <a:t> </a:t>
          </a:r>
          <a:r>
            <a:rPr lang="sr-Cyrl-RS" altLang="en-US" sz="1200" kern="1200" dirty="0">
              <a:latin typeface="Calibri" panose="020F0502020204030204" pitchFamily="34" charset="0"/>
            </a:rPr>
            <a:t>.</a:t>
          </a:r>
          <a:endParaRPr lang="en-US" sz="1200" kern="1200" dirty="0"/>
        </a:p>
      </dsp:txBody>
      <dsp:txXfrm>
        <a:off x="1461356" y="1066801"/>
        <a:ext cx="6142689" cy="840277"/>
      </dsp:txXfrm>
    </dsp:sp>
    <dsp:sp modelId="{CCB8139E-CA19-491D-9FCD-6BF28923C725}">
      <dsp:nvSpPr>
        <dsp:cNvPr id="0" name=""/>
        <dsp:cNvSpPr/>
      </dsp:nvSpPr>
      <dsp:spPr>
        <a:xfrm>
          <a:off x="0" y="2343029"/>
          <a:ext cx="1098036" cy="467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33020" rIns="92456" bIns="33020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b="1" kern="1200" dirty="0"/>
            <a:t>Непорески приходи</a:t>
          </a:r>
          <a:endParaRPr lang="en-US" sz="1300" b="1" kern="1200" dirty="0"/>
        </a:p>
      </dsp:txBody>
      <dsp:txXfrm>
        <a:off x="0" y="2343029"/>
        <a:ext cx="1098036" cy="467775"/>
      </dsp:txXfrm>
    </dsp:sp>
    <dsp:sp modelId="{14D1633C-A097-4A5A-8269-B04E98857E56}">
      <dsp:nvSpPr>
        <dsp:cNvPr id="0" name=""/>
        <dsp:cNvSpPr/>
      </dsp:nvSpPr>
      <dsp:spPr>
        <a:xfrm>
          <a:off x="990600" y="2343029"/>
          <a:ext cx="236258" cy="467775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1295403" y="2307566"/>
          <a:ext cx="6433248" cy="467775"/>
        </a:xfrm>
        <a:prstGeom prst="rect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2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200" kern="1200" dirty="0"/>
        </a:p>
      </dsp:txBody>
      <dsp:txXfrm>
        <a:off x="1295403" y="2307566"/>
        <a:ext cx="6433248" cy="467775"/>
      </dsp:txXfrm>
    </dsp:sp>
    <dsp:sp modelId="{9312B733-3AEB-49F6-8245-08553BA2949B}">
      <dsp:nvSpPr>
        <dsp:cNvPr id="0" name=""/>
        <dsp:cNvSpPr/>
      </dsp:nvSpPr>
      <dsp:spPr>
        <a:xfrm>
          <a:off x="89103" y="3276599"/>
          <a:ext cx="1893210" cy="658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33020" rIns="92456" bIns="33020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b="1" kern="1200" dirty="0"/>
            <a:t>Примања од продаје нефинансијске имовине</a:t>
          </a:r>
          <a:endParaRPr lang="en-US" sz="1300" b="1" kern="1200" dirty="0"/>
        </a:p>
      </dsp:txBody>
      <dsp:txXfrm>
        <a:off x="89103" y="3276599"/>
        <a:ext cx="1893210" cy="658349"/>
      </dsp:txXfrm>
    </dsp:sp>
    <dsp:sp modelId="{435AB433-2559-485A-A03D-C32F36288071}">
      <dsp:nvSpPr>
        <dsp:cNvPr id="0" name=""/>
        <dsp:cNvSpPr/>
      </dsp:nvSpPr>
      <dsp:spPr>
        <a:xfrm>
          <a:off x="1908964" y="3200401"/>
          <a:ext cx="393918" cy="658349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371070" y="3276599"/>
          <a:ext cx="5479916" cy="658349"/>
        </a:xfrm>
        <a:prstGeom prst="rect">
          <a:avLst/>
        </a:prstGeom>
        <a:solidFill>
          <a:schemeClr val="accent3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200" kern="1200" dirty="0">
              <a:solidFill>
                <a:schemeClr val="bg1"/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371070" y="3276599"/>
        <a:ext cx="5479916" cy="658349"/>
      </dsp:txXfrm>
    </dsp:sp>
    <dsp:sp modelId="{EFAACCF6-3A6A-4536-89B0-F0A7C44F6BE1}">
      <dsp:nvSpPr>
        <dsp:cNvPr id="0" name=""/>
        <dsp:cNvSpPr/>
      </dsp:nvSpPr>
      <dsp:spPr>
        <a:xfrm>
          <a:off x="89540" y="4191003"/>
          <a:ext cx="1979265" cy="86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33020" rIns="92456" bIns="33020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b="1" kern="1200" dirty="0"/>
            <a:t>Примања од задуживања и  продаје финансијске имовине</a:t>
          </a:r>
          <a:endParaRPr lang="en-US" sz="1300" b="1" kern="1200" dirty="0"/>
        </a:p>
      </dsp:txBody>
      <dsp:txXfrm>
        <a:off x="89540" y="4191003"/>
        <a:ext cx="1979265" cy="866250"/>
      </dsp:txXfrm>
    </dsp:sp>
    <dsp:sp modelId="{6497CA82-45EE-4BD1-AEB4-CC3961FBFB74}">
      <dsp:nvSpPr>
        <dsp:cNvPr id="0" name=""/>
        <dsp:cNvSpPr/>
      </dsp:nvSpPr>
      <dsp:spPr>
        <a:xfrm>
          <a:off x="1994540" y="4190999"/>
          <a:ext cx="243453" cy="71508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315275" y="4191003"/>
          <a:ext cx="5383601" cy="866250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200" b="0" i="0" kern="1200" dirty="0">
              <a:solidFill>
                <a:srgbClr val="FF0000"/>
              </a:solidFill>
            </a:rPr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200" kern="1200" dirty="0">
            <a:solidFill>
              <a:srgbClr val="FF0000"/>
            </a:solidFill>
          </a:endParaRPr>
        </a:p>
      </dsp:txBody>
      <dsp:txXfrm>
        <a:off x="2315275" y="4191003"/>
        <a:ext cx="5383601" cy="866250"/>
      </dsp:txXfrm>
    </dsp:sp>
    <dsp:sp modelId="{939B76D1-BB33-4E50-9ECD-839FB5787B95}">
      <dsp:nvSpPr>
        <dsp:cNvPr id="0" name=""/>
        <dsp:cNvSpPr/>
      </dsp:nvSpPr>
      <dsp:spPr>
        <a:xfrm>
          <a:off x="13342" y="5250700"/>
          <a:ext cx="1979265" cy="467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33020" rIns="92456" bIns="33020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b="1" kern="1200" dirty="0"/>
            <a:t>Пренета средства из ранијих година</a:t>
          </a:r>
          <a:endParaRPr lang="en-US" sz="1300" b="1" kern="1200" dirty="0"/>
        </a:p>
      </dsp:txBody>
      <dsp:txXfrm>
        <a:off x="13342" y="5250700"/>
        <a:ext cx="1979265" cy="467775"/>
      </dsp:txXfrm>
    </dsp:sp>
    <dsp:sp modelId="{7845F59F-6101-48DE-ABCC-EC5351843F5B}">
      <dsp:nvSpPr>
        <dsp:cNvPr id="0" name=""/>
        <dsp:cNvSpPr/>
      </dsp:nvSpPr>
      <dsp:spPr>
        <a:xfrm>
          <a:off x="1994541" y="5197476"/>
          <a:ext cx="91711" cy="467775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223140" y="5197476"/>
          <a:ext cx="5383601" cy="467775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</a:t>
          </a:r>
          <a:r>
            <a:rPr lang="sr-Cyrl-RS" altLang="en-US" sz="1200" kern="1200" dirty="0"/>
            <a:t>Представљају вишак прихода буџета општине који нису потрошени у претходној  буџетској години</a:t>
          </a:r>
          <a:endParaRPr lang="en-US" sz="1200" kern="1200" dirty="0"/>
        </a:p>
      </dsp:txBody>
      <dsp:txXfrm>
        <a:off x="2223140" y="5197476"/>
        <a:ext cx="5383601" cy="4677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2158809" y="994193"/>
          <a:ext cx="5128767" cy="3672162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Укупни буџетски приходи и примања  </a:t>
          </a:r>
          <a:r>
            <a:rPr lang="sr-Cyrl-RS" sz="1400" kern="1200" dirty="0">
              <a:solidFill>
                <a:srgbClr val="FFFF00"/>
              </a:solidFill>
            </a:rPr>
            <a:t>1</a:t>
          </a:r>
          <a:r>
            <a:rPr lang="en-US" sz="1400" kern="1200" dirty="0" smtClean="0">
              <a:solidFill>
                <a:srgbClr val="FFFF00"/>
              </a:solidFill>
            </a:rPr>
            <a:t>5</a:t>
          </a:r>
          <a:r>
            <a:rPr lang="sr-Cyrl-RS" sz="1400" kern="1200" dirty="0" smtClean="0">
              <a:solidFill>
                <a:srgbClr val="FFFF00"/>
              </a:solidFill>
            </a:rPr>
            <a:t>3,</a:t>
          </a:r>
          <a:r>
            <a:rPr lang="en-US" sz="1400" kern="1200" dirty="0">
              <a:solidFill>
                <a:srgbClr val="FFFF00"/>
              </a:solidFill>
            </a:rPr>
            <a:t>886</a:t>
          </a:r>
          <a:r>
            <a:rPr lang="sr-Cyrl-RS" sz="1400" kern="1200" dirty="0">
              <a:solidFill>
                <a:srgbClr val="FFFF00"/>
              </a:solidFill>
            </a:rPr>
            <a:t>,</a:t>
          </a:r>
          <a:r>
            <a:rPr lang="en-US" sz="1400" kern="1200" dirty="0">
              <a:solidFill>
                <a:srgbClr val="FFFF00"/>
              </a:solidFill>
            </a:rPr>
            <a:t>000</a:t>
          </a:r>
          <a:r>
            <a:rPr lang="sr-Cyrl-RS" sz="1400" kern="1200" dirty="0">
              <a:solidFill>
                <a:srgbClr val="FFFF00"/>
              </a:solidFill>
            </a:rPr>
            <a:t>.00 </a:t>
          </a:r>
          <a:r>
            <a:rPr lang="sr-Cyrl-RS" sz="1400" kern="1200" dirty="0"/>
            <a:t>динара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rgbClr val="FF0000"/>
              </a:solidFill>
            </a:rPr>
            <a:t>100%</a:t>
          </a:r>
          <a:endParaRPr lang="en-US" sz="1400" kern="1200" dirty="0">
            <a:solidFill>
              <a:srgbClr val="FF0000"/>
            </a:solidFill>
          </a:endParaRPr>
        </a:p>
      </dsp:txBody>
      <dsp:txXfrm>
        <a:off x="2909900" y="1531969"/>
        <a:ext cx="3626585" cy="2596610"/>
      </dsp:txXfrm>
    </dsp:sp>
    <dsp:sp modelId="{63432802-399F-407F-AC10-7219543A0326}">
      <dsp:nvSpPr>
        <dsp:cNvPr id="0" name=""/>
        <dsp:cNvSpPr/>
      </dsp:nvSpPr>
      <dsp:spPr>
        <a:xfrm>
          <a:off x="5486393" y="609596"/>
          <a:ext cx="1816291" cy="16098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1289"/>
                <a:lumOff val="633"/>
                <a:alphaOff val="3333"/>
                <a:tint val="94000"/>
                <a:satMod val="105000"/>
                <a:lumMod val="102000"/>
              </a:schemeClr>
            </a:gs>
            <a:gs pos="100000">
              <a:schemeClr val="accent4">
                <a:shade val="80000"/>
                <a:alpha val="50000"/>
                <a:hueOff val="0"/>
                <a:satOff val="1289"/>
                <a:lumOff val="633"/>
                <a:alphaOff val="3333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/>
            <a:t>Приходи од  пореза  на имовину  </a:t>
          </a:r>
          <a:r>
            <a:rPr lang="en-US" sz="1100" kern="1200" dirty="0">
              <a:solidFill>
                <a:srgbClr val="FFFF00"/>
              </a:solidFill>
            </a:rPr>
            <a:t>25.</a:t>
          </a:r>
          <a:r>
            <a:rPr lang="sr-Cyrl-RS" sz="1100" kern="1200" dirty="0">
              <a:solidFill>
                <a:srgbClr val="FFFF00"/>
              </a:solidFill>
            </a:rPr>
            <a:t>9</a:t>
          </a:r>
          <a:r>
            <a:rPr lang="en-US" sz="1100" kern="1200" dirty="0">
              <a:solidFill>
                <a:srgbClr val="FFFF00"/>
              </a:solidFill>
            </a:rPr>
            <a:t>00</a:t>
          </a:r>
          <a:r>
            <a:rPr lang="sr-Cyrl-RS" sz="1100" kern="1200" dirty="0">
              <a:solidFill>
                <a:srgbClr val="FFFF00"/>
              </a:solidFill>
            </a:rPr>
            <a:t>.000,00 </a:t>
          </a:r>
          <a:r>
            <a:rPr lang="sr-Cyrl-RS" sz="1100" kern="1200" dirty="0"/>
            <a:t>динара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rgbClr val="FF0000"/>
              </a:solidFill>
            </a:rPr>
            <a:t>1</a:t>
          </a:r>
          <a:r>
            <a:rPr lang="en-US" sz="1100" kern="1200" dirty="0">
              <a:solidFill>
                <a:srgbClr val="FF0000"/>
              </a:solidFill>
            </a:rPr>
            <a:t>6</a:t>
          </a:r>
          <a:r>
            <a:rPr lang="sr-Cyrl-RS" sz="1100" kern="1200" dirty="0">
              <a:solidFill>
                <a:srgbClr val="FF0000"/>
              </a:solidFill>
            </a:rPr>
            <a:t>.</a:t>
          </a:r>
          <a:r>
            <a:rPr lang="en-US" sz="1100" kern="1200" dirty="0">
              <a:solidFill>
                <a:srgbClr val="FF0000"/>
              </a:solidFill>
            </a:rPr>
            <a:t>94</a:t>
          </a:r>
          <a:r>
            <a:rPr lang="sr-Cyrl-RS" sz="1100" kern="1200" dirty="0">
              <a:solidFill>
                <a:srgbClr val="FF0000"/>
              </a:solidFill>
            </a:rPr>
            <a:t>%</a:t>
          </a:r>
          <a:endParaRPr lang="en-US" sz="1100" kern="1200" dirty="0">
            <a:solidFill>
              <a:srgbClr val="FF0000"/>
            </a:solidFill>
          </a:endParaRPr>
        </a:p>
      </dsp:txBody>
      <dsp:txXfrm>
        <a:off x="5752383" y="845347"/>
        <a:ext cx="1284311" cy="1138309"/>
      </dsp:txXfrm>
    </dsp:sp>
    <dsp:sp modelId="{449BFEB2-6844-4A2C-8DC2-780280CBA079}">
      <dsp:nvSpPr>
        <dsp:cNvPr id="0" name=""/>
        <dsp:cNvSpPr/>
      </dsp:nvSpPr>
      <dsp:spPr>
        <a:xfrm>
          <a:off x="5662602" y="2184446"/>
          <a:ext cx="2086922" cy="188812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2578"/>
                <a:lumOff val="1265"/>
                <a:alphaOff val="6667"/>
                <a:tint val="94000"/>
                <a:satMod val="105000"/>
                <a:lumMod val="102000"/>
              </a:schemeClr>
            </a:gs>
            <a:gs pos="100000">
              <a:schemeClr val="accent4">
                <a:shade val="80000"/>
                <a:alpha val="50000"/>
                <a:hueOff val="0"/>
                <a:satOff val="2578"/>
                <a:lumOff val="1265"/>
                <a:alphaOff val="6667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Трансфери </a:t>
          </a:r>
          <a:r>
            <a:rPr lang="sr-Cyrl-RS" sz="1400" kern="1200" dirty="0">
              <a:solidFill>
                <a:srgbClr val="FFFF00"/>
              </a:solidFill>
            </a:rPr>
            <a:t>56,925,000.</a:t>
          </a:r>
          <a:r>
            <a:rPr lang="en-US" sz="1400" kern="1200" dirty="0">
              <a:solidFill>
                <a:srgbClr val="FFFF00"/>
              </a:solidFill>
            </a:rPr>
            <a:t>00</a:t>
          </a:r>
          <a:r>
            <a:rPr lang="sr-Cyrl-RS" sz="1400" kern="1200" dirty="0">
              <a:solidFill>
                <a:srgbClr val="FFFF00"/>
              </a:solidFill>
            </a:rPr>
            <a:t>  </a:t>
          </a:r>
          <a:r>
            <a:rPr lang="en-US" sz="1400" kern="1200" dirty="0">
              <a:solidFill>
                <a:srgbClr val="FF0000"/>
              </a:solidFill>
            </a:rPr>
            <a:t>37,23</a:t>
          </a:r>
          <a:r>
            <a:rPr lang="sr-Cyrl-RS" sz="1400" kern="1200" dirty="0">
              <a:solidFill>
                <a:srgbClr val="FF0000"/>
              </a:solidFill>
            </a:rPr>
            <a:t>%</a:t>
          </a:r>
          <a:endParaRPr lang="en-US" sz="1400" kern="1200" dirty="0">
            <a:solidFill>
              <a:srgbClr val="FF0000"/>
            </a:solidFill>
          </a:endParaRPr>
        </a:p>
      </dsp:txBody>
      <dsp:txXfrm>
        <a:off x="5968225" y="2460955"/>
        <a:ext cx="1475676" cy="1335103"/>
      </dsp:txXfrm>
    </dsp:sp>
    <dsp:sp modelId="{9DDE88A7-5745-4E4F-A7A8-F71A4DA0D5F2}">
      <dsp:nvSpPr>
        <dsp:cNvPr id="0" name=""/>
        <dsp:cNvSpPr/>
      </dsp:nvSpPr>
      <dsp:spPr>
        <a:xfrm>
          <a:off x="3962398" y="609591"/>
          <a:ext cx="1509011" cy="1140679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"/>
                <a:satOff val="3867"/>
                <a:lumOff val="1898"/>
                <a:alphaOff val="10000"/>
                <a:tint val="94000"/>
                <a:satMod val="105000"/>
                <a:lumMod val="102000"/>
              </a:schemeClr>
            </a:gs>
            <a:gs pos="100000">
              <a:schemeClr val="accent4">
                <a:shade val="80000"/>
                <a:alpha val="50000"/>
                <a:hueOff val="-1"/>
                <a:satOff val="3867"/>
                <a:lumOff val="1898"/>
                <a:alphaOff val="1000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Порези на добра и услуге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rgbClr val="FFFF00"/>
              </a:solidFill>
            </a:rPr>
            <a:t>4,140,</a:t>
          </a:r>
          <a:r>
            <a:rPr lang="en-US" sz="1000" kern="1200" dirty="0">
              <a:solidFill>
                <a:srgbClr val="FFFF00"/>
              </a:solidFill>
            </a:rPr>
            <a:t>000.00</a:t>
          </a:r>
          <a:endParaRPr lang="sr-Cyrl-RS" sz="1000" kern="1200" dirty="0">
            <a:solidFill>
              <a:srgbClr val="FFFF00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rgbClr val="FF0000"/>
              </a:solidFill>
            </a:rPr>
            <a:t>2,71%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4183388" y="776640"/>
        <a:ext cx="1067031" cy="806581"/>
      </dsp:txXfrm>
    </dsp:sp>
    <dsp:sp modelId="{72DE4213-15E1-4436-8045-C055E8A54EDE}">
      <dsp:nvSpPr>
        <dsp:cNvPr id="0" name=""/>
        <dsp:cNvSpPr/>
      </dsp:nvSpPr>
      <dsp:spPr>
        <a:xfrm>
          <a:off x="1904998" y="3733807"/>
          <a:ext cx="1133732" cy="806246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"/>
                <a:satOff val="5156"/>
                <a:lumOff val="2531"/>
                <a:alphaOff val="13333"/>
                <a:tint val="94000"/>
                <a:satMod val="105000"/>
                <a:lumMod val="102000"/>
              </a:schemeClr>
            </a:gs>
            <a:gs pos="100000">
              <a:schemeClr val="accent4">
                <a:shade val="80000"/>
                <a:alpha val="50000"/>
                <a:hueOff val="-1"/>
                <a:satOff val="5156"/>
                <a:lumOff val="2531"/>
                <a:alphaOff val="13333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700" kern="1200" dirty="0"/>
            <a:t>Приходи од продаје добара и услуга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>
              <a:solidFill>
                <a:srgbClr val="FFFF00"/>
              </a:solidFill>
            </a:rPr>
            <a:t>1</a:t>
          </a:r>
          <a:r>
            <a:rPr lang="sr-Cyrl-RS" sz="700" kern="1200" dirty="0">
              <a:solidFill>
                <a:srgbClr val="FFFF00"/>
              </a:solidFill>
            </a:rPr>
            <a:t>05</a:t>
          </a:r>
          <a:r>
            <a:rPr lang="en-US" sz="700" kern="1200" dirty="0">
              <a:solidFill>
                <a:srgbClr val="FFFF00"/>
              </a:solidFill>
            </a:rPr>
            <a:t>,000.00</a:t>
          </a:r>
          <a:endParaRPr lang="sr-Cyrl-RS" sz="700" kern="1200" dirty="0">
            <a:solidFill>
              <a:srgbClr val="FFFF00"/>
            </a:solidFill>
          </a:endParaRP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700" kern="1200" dirty="0">
              <a:solidFill>
                <a:srgbClr val="FF0000"/>
              </a:solidFill>
            </a:rPr>
            <a:t>0.07%</a:t>
          </a:r>
          <a:endParaRPr lang="en-US" sz="700" kern="1200" dirty="0">
            <a:solidFill>
              <a:srgbClr val="FF0000"/>
            </a:solidFill>
          </a:endParaRPr>
        </a:p>
      </dsp:txBody>
      <dsp:txXfrm>
        <a:off x="2071029" y="3851879"/>
        <a:ext cx="801670" cy="570102"/>
      </dsp:txXfrm>
    </dsp:sp>
    <dsp:sp modelId="{00DBE502-350D-47E3-B542-BA7AC7F5917B}">
      <dsp:nvSpPr>
        <dsp:cNvPr id="0" name=""/>
        <dsp:cNvSpPr/>
      </dsp:nvSpPr>
      <dsp:spPr>
        <a:xfrm>
          <a:off x="2819397" y="4343396"/>
          <a:ext cx="1057154" cy="70794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"/>
                <a:satOff val="6445"/>
                <a:lumOff val="3163"/>
                <a:alphaOff val="16667"/>
                <a:tint val="94000"/>
                <a:satMod val="105000"/>
                <a:lumMod val="102000"/>
              </a:schemeClr>
            </a:gs>
            <a:gs pos="100000">
              <a:schemeClr val="accent4">
                <a:shade val="80000"/>
                <a:alpha val="50000"/>
                <a:hueOff val="-1"/>
                <a:satOff val="6445"/>
                <a:lumOff val="3163"/>
                <a:alphaOff val="16667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Приходи од имовине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rgbClr val="FFFF00"/>
              </a:solidFill>
            </a:rPr>
            <a:t>101,000.00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rgbClr val="FF0000"/>
              </a:solidFill>
            </a:rPr>
            <a:t>0,07%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2974214" y="4447072"/>
        <a:ext cx="747520" cy="500593"/>
      </dsp:txXfrm>
    </dsp:sp>
    <dsp:sp modelId="{AA62B02C-A5F1-45D7-985C-55C71E4B4F05}">
      <dsp:nvSpPr>
        <dsp:cNvPr id="0" name=""/>
        <dsp:cNvSpPr/>
      </dsp:nvSpPr>
      <dsp:spPr>
        <a:xfrm>
          <a:off x="4001193" y="3456715"/>
          <a:ext cx="2345076" cy="1934049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"/>
                <a:satOff val="7734"/>
                <a:lumOff val="3796"/>
                <a:alphaOff val="20000"/>
                <a:tint val="94000"/>
                <a:satMod val="105000"/>
                <a:lumMod val="102000"/>
              </a:schemeClr>
            </a:gs>
            <a:gs pos="100000">
              <a:schemeClr val="accent4">
                <a:shade val="80000"/>
                <a:alpha val="50000"/>
                <a:hueOff val="-1"/>
                <a:satOff val="7734"/>
                <a:lumOff val="3796"/>
                <a:alphaOff val="2000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Порези на доходак, добит и капиталне добитке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 smtClean="0">
              <a:solidFill>
                <a:srgbClr val="FFFF00"/>
              </a:solidFill>
            </a:rPr>
            <a:t>60</a:t>
          </a:r>
          <a:r>
            <a:rPr lang="en-US" sz="1400" kern="1200" dirty="0" smtClean="0">
              <a:solidFill>
                <a:srgbClr val="FFFF00"/>
              </a:solidFill>
            </a:rPr>
            <a:t>,95</a:t>
          </a:r>
          <a:r>
            <a:rPr lang="sr-Cyrl-RS" sz="1400" kern="1200" dirty="0">
              <a:solidFill>
                <a:srgbClr val="FFFF00"/>
              </a:solidFill>
            </a:rPr>
            <a:t>0</a:t>
          </a:r>
          <a:r>
            <a:rPr lang="en-US" sz="1400" kern="1200" dirty="0">
              <a:solidFill>
                <a:srgbClr val="FFFF00"/>
              </a:solidFill>
            </a:rPr>
            <a:t>,</a:t>
          </a:r>
          <a:r>
            <a:rPr lang="sr-Cyrl-RS" sz="1400" kern="1200" dirty="0">
              <a:solidFill>
                <a:srgbClr val="FFFF00"/>
              </a:solidFill>
            </a:rPr>
            <a:t>000</a:t>
          </a:r>
          <a:r>
            <a:rPr lang="en-US" sz="1400" kern="1200" dirty="0">
              <a:solidFill>
                <a:srgbClr val="FFFF00"/>
              </a:solidFill>
            </a:rPr>
            <a:t>.00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FF0000"/>
              </a:solidFill>
            </a:rPr>
            <a:t>3</a:t>
          </a:r>
          <a:r>
            <a:rPr lang="sr-Cyrl-RS" sz="1400" kern="1200" dirty="0" smtClean="0">
              <a:solidFill>
                <a:srgbClr val="FF0000"/>
              </a:solidFill>
            </a:rPr>
            <a:t>9</a:t>
          </a:r>
          <a:r>
            <a:rPr lang="en-US" sz="1400" kern="1200" dirty="0" smtClean="0">
              <a:solidFill>
                <a:srgbClr val="FF0000"/>
              </a:solidFill>
            </a:rPr>
            <a:t>,61</a:t>
          </a:r>
          <a:r>
            <a:rPr lang="sr-Cyrl-RS" sz="1400" kern="1200" dirty="0" smtClean="0">
              <a:solidFill>
                <a:srgbClr val="FF0000"/>
              </a:solidFill>
            </a:rPr>
            <a:t>%</a:t>
          </a:r>
          <a:endParaRPr lang="en-US" sz="1400" kern="1200" dirty="0">
            <a:solidFill>
              <a:srgbClr val="FF0000"/>
            </a:solidFill>
          </a:endParaRPr>
        </a:p>
      </dsp:txBody>
      <dsp:txXfrm>
        <a:off x="4344621" y="3739950"/>
        <a:ext cx="1658220" cy="1367579"/>
      </dsp:txXfrm>
    </dsp:sp>
    <dsp:sp modelId="{FC69A2CE-A671-47B5-8CD8-544465E52E9C}">
      <dsp:nvSpPr>
        <dsp:cNvPr id="0" name=""/>
        <dsp:cNvSpPr/>
      </dsp:nvSpPr>
      <dsp:spPr>
        <a:xfrm>
          <a:off x="2514599" y="838194"/>
          <a:ext cx="1211194" cy="1018057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"/>
                <a:satOff val="9023"/>
                <a:lumOff val="4429"/>
                <a:alphaOff val="23333"/>
                <a:tint val="94000"/>
                <a:satMod val="105000"/>
                <a:lumMod val="102000"/>
              </a:schemeClr>
            </a:gs>
            <a:gs pos="100000">
              <a:schemeClr val="accent4">
                <a:shade val="80000"/>
                <a:alpha val="50000"/>
                <a:hueOff val="-1"/>
                <a:satOff val="9023"/>
                <a:lumOff val="4429"/>
                <a:alphaOff val="23333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en-US" sz="1000" kern="1200" dirty="0">
              <a:solidFill>
                <a:srgbClr val="FFFF00"/>
              </a:solidFill>
            </a:rPr>
            <a:t>3</a:t>
          </a:r>
          <a:r>
            <a:rPr lang="sr-Cyrl-RS" sz="1000" kern="1200" dirty="0">
              <a:solidFill>
                <a:srgbClr val="FFFF00"/>
              </a:solidFill>
            </a:rPr>
            <a:t>,000.000,00 </a:t>
          </a:r>
          <a:r>
            <a:rPr lang="sr-Latn-RS" sz="1000" kern="1200" dirty="0">
              <a:solidFill>
                <a:srgbClr val="FFFF00"/>
              </a:solidFill>
            </a:rPr>
            <a:t> </a:t>
          </a:r>
          <a:r>
            <a:rPr lang="sr-Cyrl-RS" sz="1000" kern="1200" dirty="0"/>
            <a:t>динара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rgbClr val="FF0000"/>
              </a:solidFill>
            </a:rPr>
            <a:t>1,96%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2691974" y="987285"/>
        <a:ext cx="856444" cy="719875"/>
      </dsp:txXfrm>
    </dsp:sp>
    <dsp:sp modelId="{F1466850-F023-4B39-988A-59D8BE76B192}">
      <dsp:nvSpPr>
        <dsp:cNvPr id="0" name=""/>
        <dsp:cNvSpPr/>
      </dsp:nvSpPr>
      <dsp:spPr>
        <a:xfrm>
          <a:off x="1447799" y="1600197"/>
          <a:ext cx="1193236" cy="1015858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"/>
                <a:satOff val="10312"/>
                <a:lumOff val="5061"/>
                <a:alphaOff val="26667"/>
                <a:tint val="94000"/>
                <a:satMod val="105000"/>
                <a:lumMod val="102000"/>
              </a:schemeClr>
            </a:gs>
            <a:gs pos="100000">
              <a:schemeClr val="accent4">
                <a:shade val="80000"/>
                <a:alpha val="50000"/>
                <a:hueOff val="-2"/>
                <a:satOff val="10312"/>
                <a:lumOff val="5061"/>
                <a:alphaOff val="26667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00" kern="1200" dirty="0">
              <a:solidFill>
                <a:srgbClr val="FF0000"/>
              </a:solidFill>
            </a:rPr>
            <a:t>Донације од међународних организација</a:t>
          </a:r>
          <a:r>
            <a:rPr lang="en-US" sz="1000" kern="1200" dirty="0">
              <a:solidFill>
                <a:srgbClr val="FF0000"/>
              </a:solidFill>
            </a:rPr>
            <a:t> </a:t>
          </a:r>
          <a:r>
            <a:rPr lang="en-US" sz="1000" kern="1200" dirty="0" smtClean="0">
              <a:solidFill>
                <a:srgbClr val="FFFF00"/>
              </a:solidFill>
            </a:rPr>
            <a:t>2,100,000.00 </a:t>
          </a:r>
          <a:endParaRPr lang="en-US" sz="1000" kern="1200" dirty="0">
            <a:solidFill>
              <a:srgbClr val="FFFF00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rgbClr val="FF0000"/>
              </a:solidFill>
            </a:rPr>
            <a:t>1.36%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622544" y="1748966"/>
        <a:ext cx="843746" cy="718320"/>
      </dsp:txXfrm>
    </dsp:sp>
    <dsp:sp modelId="{99D81C5C-7BA4-4DEA-ADEB-4DFC99C5E4F7}">
      <dsp:nvSpPr>
        <dsp:cNvPr id="0" name=""/>
        <dsp:cNvSpPr/>
      </dsp:nvSpPr>
      <dsp:spPr>
        <a:xfrm>
          <a:off x="1524005" y="2743202"/>
          <a:ext cx="1089188" cy="919589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"/>
                <a:satOff val="11601"/>
                <a:lumOff val="5694"/>
                <a:alphaOff val="30000"/>
                <a:tint val="94000"/>
                <a:satMod val="105000"/>
                <a:lumMod val="102000"/>
              </a:schemeClr>
            </a:gs>
            <a:gs pos="100000">
              <a:schemeClr val="accent4">
                <a:shade val="80000"/>
                <a:alpha val="50000"/>
                <a:hueOff val="-2"/>
                <a:satOff val="11601"/>
                <a:lumOff val="5694"/>
                <a:alphaOff val="3000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00" kern="1200" dirty="0">
              <a:solidFill>
                <a:schemeClr val="tx1"/>
              </a:solidFill>
            </a:rPr>
            <a:t>Новчане казне</a:t>
          </a:r>
          <a:r>
            <a:rPr lang="en-US" sz="1000" kern="1200" dirty="0">
              <a:solidFill>
                <a:schemeClr val="tx1"/>
              </a:solidFill>
            </a:rPr>
            <a:t> </a:t>
          </a:r>
          <a:r>
            <a:rPr lang="en-US" sz="1000" kern="1200" dirty="0">
              <a:solidFill>
                <a:srgbClr val="FFFF00"/>
              </a:solidFill>
            </a:rPr>
            <a:t>555,000.00 </a:t>
          </a:r>
          <a:r>
            <a:rPr lang="en-US" sz="1000" kern="1200" dirty="0">
              <a:solidFill>
                <a:srgbClr val="FF0000"/>
              </a:solidFill>
            </a:rPr>
            <a:t>0.36%</a:t>
          </a:r>
        </a:p>
      </dsp:txBody>
      <dsp:txXfrm>
        <a:off x="1683513" y="2877873"/>
        <a:ext cx="770172" cy="6502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3CD0EE-D102-4320-AE80-B8D43CDD366E}">
      <dsp:nvSpPr>
        <dsp:cNvPr id="0" name=""/>
        <dsp:cNvSpPr/>
      </dsp:nvSpPr>
      <dsp:spPr>
        <a:xfrm>
          <a:off x="302929" y="252365"/>
          <a:ext cx="1210047" cy="1395103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DD50B8-EBA7-4F92-9183-2B1AFA3E413A}">
      <dsp:nvSpPr>
        <dsp:cNvPr id="0" name=""/>
        <dsp:cNvSpPr/>
      </dsp:nvSpPr>
      <dsp:spPr>
        <a:xfrm>
          <a:off x="1846874" y="70179"/>
          <a:ext cx="4746806" cy="1916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kern="1200" dirty="0"/>
            <a:t>Порези на доходак, добит и капиталне добитке повећани су за </a:t>
          </a:r>
          <a:r>
            <a:rPr lang="sr-Cyrl-RS" sz="2000" kern="1200" dirty="0" smtClean="0">
              <a:solidFill>
                <a:srgbClr val="FF0000"/>
              </a:solidFill>
            </a:rPr>
            <a:t>2,</a:t>
          </a:r>
          <a:r>
            <a:rPr lang="en-US" sz="2000" kern="1200" dirty="0" smtClean="0">
              <a:solidFill>
                <a:srgbClr val="FF0000"/>
              </a:solidFill>
            </a:rPr>
            <a:t>8</a:t>
          </a:r>
          <a:r>
            <a:rPr lang="sr-Cyrl-RS" sz="2000" kern="1200" dirty="0" smtClean="0">
              <a:solidFill>
                <a:srgbClr val="FF0000"/>
              </a:solidFill>
            </a:rPr>
            <a:t>10,000.00</a:t>
          </a:r>
          <a:endParaRPr lang="sr-Cyrl-RS" sz="2000" kern="1200" dirty="0">
            <a:solidFill>
              <a:srgbClr val="FF0000"/>
            </a:solidFill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kern="1200" dirty="0"/>
            <a:t>Порези на добра и услуге повећани су за </a:t>
          </a:r>
          <a:r>
            <a:rPr lang="sr-Cyrl-RS" sz="2000" kern="1200" dirty="0">
              <a:solidFill>
                <a:srgbClr val="FF0000"/>
              </a:solidFill>
            </a:rPr>
            <a:t>560,000.00</a:t>
          </a:r>
          <a:r>
            <a:rPr lang="sr-Cyrl-RS" sz="2000" kern="1200" dirty="0"/>
            <a:t> динара</a:t>
          </a:r>
          <a:endParaRPr lang="en-US" sz="2000" kern="1200" dirty="0"/>
        </a:p>
      </dsp:txBody>
      <dsp:txXfrm>
        <a:off x="1846874" y="70179"/>
        <a:ext cx="4746806" cy="1916429"/>
      </dsp:txXfrm>
    </dsp:sp>
    <dsp:sp modelId="{74E5262A-77EA-4F58-891A-5236387233A3}">
      <dsp:nvSpPr>
        <dsp:cNvPr id="0" name=""/>
        <dsp:cNvSpPr/>
      </dsp:nvSpPr>
      <dsp:spPr>
        <a:xfrm>
          <a:off x="937349" y="2334888"/>
          <a:ext cx="1131083" cy="1398917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FD7326-09E1-4340-8D6B-4B851C060177}">
      <dsp:nvSpPr>
        <dsp:cNvPr id="0" name=""/>
        <dsp:cNvSpPr/>
      </dsp:nvSpPr>
      <dsp:spPr>
        <a:xfrm>
          <a:off x="2656126" y="2076132"/>
          <a:ext cx="3692461" cy="1916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kern="1200" dirty="0"/>
            <a:t>Порези на имовину смањени су за </a:t>
          </a:r>
          <a:r>
            <a:rPr lang="sr-Cyrl-RS" sz="2000" kern="1200" dirty="0">
              <a:solidFill>
                <a:srgbClr val="FF0000"/>
              </a:solidFill>
            </a:rPr>
            <a:t>5,100,000</a:t>
          </a:r>
          <a:r>
            <a:rPr lang="sr-Cyrl-RS" sz="2000" kern="1200" dirty="0"/>
            <a:t> динара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kern="1200" dirty="0"/>
            <a:t>Трансфери су смањени за </a:t>
          </a:r>
          <a:r>
            <a:rPr lang="sr-Cyrl-RS" sz="2000" kern="1200" dirty="0">
              <a:solidFill>
                <a:srgbClr val="FF0000"/>
              </a:solidFill>
            </a:rPr>
            <a:t>6,000,000</a:t>
          </a:r>
          <a:r>
            <a:rPr lang="sr-Cyrl-RS" sz="2000" kern="1200" dirty="0"/>
            <a:t> динара</a:t>
          </a:r>
          <a:endParaRPr lang="en-US" sz="2000" kern="1200" dirty="0"/>
        </a:p>
      </dsp:txBody>
      <dsp:txXfrm>
        <a:off x="2656126" y="2076132"/>
        <a:ext cx="3692461" cy="19164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44365"/>
          <a:ext cx="2057400" cy="59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b="1" kern="1200" dirty="0"/>
            <a:t>Расходи за запослене</a:t>
          </a:r>
          <a:endParaRPr lang="en-US" sz="1200" b="1" kern="1200" dirty="0"/>
        </a:p>
      </dsp:txBody>
      <dsp:txXfrm>
        <a:off x="0" y="44365"/>
        <a:ext cx="2057400" cy="594000"/>
      </dsp:txXfrm>
    </dsp:sp>
    <dsp:sp modelId="{02385D1D-92EB-445D-B736-940004751C79}">
      <dsp:nvSpPr>
        <dsp:cNvPr id="0" name=""/>
        <dsp:cNvSpPr/>
      </dsp:nvSpPr>
      <dsp:spPr>
        <a:xfrm>
          <a:off x="2057399" y="177112"/>
          <a:ext cx="411480" cy="328505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3471" y="44365"/>
          <a:ext cx="5596128" cy="594000"/>
        </a:xfrm>
        <a:prstGeom prst="rect">
          <a:avLst/>
        </a:prstGeom>
        <a:solidFill>
          <a:srgbClr val="7030A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200" b="1" kern="1200" dirty="0"/>
            <a:t>Расходи за запослене </a:t>
          </a:r>
          <a:r>
            <a:rPr lang="sr-Cyrl-RS" sz="1200" kern="1200" dirty="0"/>
            <a:t>представљају све трошкове за запослене, како у управи тако и код буџетских корисника</a:t>
          </a:r>
          <a:endParaRPr lang="en-US" sz="1200" kern="1200" dirty="0"/>
        </a:p>
      </dsp:txBody>
      <dsp:txXfrm>
        <a:off x="2633471" y="44365"/>
        <a:ext cx="5596128" cy="594000"/>
      </dsp:txXfrm>
    </dsp:sp>
    <dsp:sp modelId="{F40D94EA-52E0-4740-A924-EAF350BDF213}">
      <dsp:nvSpPr>
        <dsp:cNvPr id="0" name=""/>
        <dsp:cNvSpPr/>
      </dsp:nvSpPr>
      <dsp:spPr>
        <a:xfrm>
          <a:off x="0" y="746365"/>
          <a:ext cx="2057400" cy="59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b="1" kern="1200" dirty="0"/>
            <a:t>Коришћење роба и услуга </a:t>
          </a:r>
          <a:endParaRPr lang="en-US" sz="1200" kern="1200" dirty="0"/>
        </a:p>
      </dsp:txBody>
      <dsp:txXfrm>
        <a:off x="0" y="746365"/>
        <a:ext cx="2057400" cy="594000"/>
      </dsp:txXfrm>
    </dsp:sp>
    <dsp:sp modelId="{0E930D30-96BC-4D43-B65A-EE88C46DBE48}">
      <dsp:nvSpPr>
        <dsp:cNvPr id="0" name=""/>
        <dsp:cNvSpPr/>
      </dsp:nvSpPr>
      <dsp:spPr>
        <a:xfrm>
          <a:off x="2057399" y="819112"/>
          <a:ext cx="411480" cy="448505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3471" y="746365"/>
          <a:ext cx="5596128" cy="594000"/>
        </a:xfrm>
        <a:prstGeom prst="rect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200" b="1" kern="1200" dirty="0"/>
            <a:t>Коришћење роба и услуга </a:t>
          </a:r>
          <a:r>
            <a:rPr lang="sr-Cyrl-RS" sz="12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200" kern="1200" dirty="0"/>
        </a:p>
      </dsp:txBody>
      <dsp:txXfrm>
        <a:off x="2633471" y="746365"/>
        <a:ext cx="5596128" cy="594000"/>
      </dsp:txXfrm>
    </dsp:sp>
    <dsp:sp modelId="{CCB8139E-CA19-491D-9FCD-6BF28923C725}">
      <dsp:nvSpPr>
        <dsp:cNvPr id="0" name=""/>
        <dsp:cNvSpPr/>
      </dsp:nvSpPr>
      <dsp:spPr>
        <a:xfrm>
          <a:off x="0" y="1448365"/>
          <a:ext cx="2057400" cy="59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b="1" kern="1200" dirty="0"/>
            <a:t>Дотације и трансфери</a:t>
          </a:r>
          <a:endParaRPr lang="en-US" sz="1200" b="1" kern="1200" dirty="0"/>
        </a:p>
      </dsp:txBody>
      <dsp:txXfrm>
        <a:off x="0" y="1448365"/>
        <a:ext cx="2057400" cy="594000"/>
      </dsp:txXfrm>
    </dsp:sp>
    <dsp:sp modelId="{14D1633C-A097-4A5A-8269-B04E98857E56}">
      <dsp:nvSpPr>
        <dsp:cNvPr id="0" name=""/>
        <dsp:cNvSpPr/>
      </dsp:nvSpPr>
      <dsp:spPr>
        <a:xfrm>
          <a:off x="2057399" y="1537311"/>
          <a:ext cx="411480" cy="416108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3471" y="1448365"/>
          <a:ext cx="5596128" cy="594000"/>
        </a:xfrm>
        <a:prstGeom prst="rect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200" b="1" kern="1200" dirty="0"/>
            <a:t>Дотације и трансфери </a:t>
          </a:r>
          <a:r>
            <a:rPr lang="sr-Cyrl-RS" sz="1200" kern="1200" dirty="0"/>
            <a:t>су трошкови које локална самоуправа </a:t>
          </a:r>
          <a:r>
            <a:rPr lang="ru-RU" sz="1200" kern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200" kern="1200" dirty="0"/>
            <a:t> као што су школе, центар за социјални рад, дом здравља.</a:t>
          </a:r>
          <a:r>
            <a:rPr lang="en-US" sz="1200" kern="1200" dirty="0"/>
            <a:t> </a:t>
          </a:r>
        </a:p>
      </dsp:txBody>
      <dsp:txXfrm>
        <a:off x="2633471" y="1448365"/>
        <a:ext cx="5596128" cy="594000"/>
      </dsp:txXfrm>
    </dsp:sp>
    <dsp:sp modelId="{9312B733-3AEB-49F6-8245-08553BA2949B}">
      <dsp:nvSpPr>
        <dsp:cNvPr id="0" name=""/>
        <dsp:cNvSpPr/>
      </dsp:nvSpPr>
      <dsp:spPr>
        <a:xfrm>
          <a:off x="0" y="2150365"/>
          <a:ext cx="2057400" cy="59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b="1" kern="1200" dirty="0"/>
            <a:t>Остали расходи</a:t>
          </a:r>
          <a:endParaRPr lang="en-US" sz="1200" b="1" kern="1200" dirty="0"/>
        </a:p>
      </dsp:txBody>
      <dsp:txXfrm>
        <a:off x="0" y="2150365"/>
        <a:ext cx="2057400" cy="594000"/>
      </dsp:txXfrm>
    </dsp:sp>
    <dsp:sp modelId="{435AB433-2559-485A-A03D-C32F36288071}">
      <dsp:nvSpPr>
        <dsp:cNvPr id="0" name=""/>
        <dsp:cNvSpPr/>
      </dsp:nvSpPr>
      <dsp:spPr>
        <a:xfrm>
          <a:off x="2057399" y="2255512"/>
          <a:ext cx="411480" cy="383706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3471" y="2255512"/>
          <a:ext cx="5596128" cy="383706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200" b="1" kern="1200" dirty="0">
              <a:solidFill>
                <a:srgbClr val="FF0000"/>
              </a:solidFill>
            </a:rPr>
            <a:t>Остали расходи </a:t>
          </a:r>
          <a:r>
            <a:rPr lang="sr-Cyrl-RS" sz="1200" kern="1200" dirty="0">
              <a:solidFill>
                <a:srgbClr val="FF0000"/>
              </a:solidFill>
            </a:rPr>
            <a:t>обухватају дотације невладиним организацијама, порезе, таксе, новчане казне.</a:t>
          </a:r>
          <a:endParaRPr lang="en-US" sz="1200" kern="1200" dirty="0">
            <a:solidFill>
              <a:srgbClr val="FF0000"/>
            </a:solidFill>
          </a:endParaRPr>
        </a:p>
      </dsp:txBody>
      <dsp:txXfrm>
        <a:off x="2633471" y="2255512"/>
        <a:ext cx="5596128" cy="383706"/>
      </dsp:txXfrm>
    </dsp:sp>
    <dsp:sp modelId="{EFAACCF6-3A6A-4536-89B0-F0A7C44F6BE1}">
      <dsp:nvSpPr>
        <dsp:cNvPr id="0" name=""/>
        <dsp:cNvSpPr/>
      </dsp:nvSpPr>
      <dsp:spPr>
        <a:xfrm>
          <a:off x="37382" y="2715418"/>
          <a:ext cx="2057400" cy="59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b="1" kern="1200" dirty="0"/>
            <a:t>Субвенције</a:t>
          </a:r>
          <a:endParaRPr lang="en-US" sz="1200" b="1" kern="1200" dirty="0"/>
        </a:p>
      </dsp:txBody>
      <dsp:txXfrm>
        <a:off x="37382" y="2715418"/>
        <a:ext cx="2057400" cy="594000"/>
      </dsp:txXfrm>
    </dsp:sp>
    <dsp:sp modelId="{6497CA82-45EE-4BD1-AEB4-CC3961FBFB74}">
      <dsp:nvSpPr>
        <dsp:cNvPr id="0" name=""/>
        <dsp:cNvSpPr/>
      </dsp:nvSpPr>
      <dsp:spPr>
        <a:xfrm>
          <a:off x="2094782" y="2867818"/>
          <a:ext cx="411480" cy="351309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28182" y="2867818"/>
          <a:ext cx="5596128" cy="35130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>
              <a:solidFill>
                <a:srgbClr val="FF0000"/>
              </a:solidFill>
            </a:rPr>
            <a:t>Субвенције</a:t>
          </a:r>
          <a:r>
            <a:rPr lang="ru-RU" sz="1200" kern="1200" dirty="0">
              <a:solidFill>
                <a:srgbClr val="FF0000"/>
              </a:solidFill>
            </a:rPr>
            <a:t> сe одобравају за функционисање међумесног превоза и  пољопривредним произвођачима. </a:t>
          </a:r>
          <a:endParaRPr lang="en-US" sz="1200" kern="1200" dirty="0">
            <a:solidFill>
              <a:srgbClr val="FF0000"/>
            </a:solidFill>
          </a:endParaRPr>
        </a:p>
      </dsp:txBody>
      <dsp:txXfrm>
        <a:off x="2628182" y="2867818"/>
        <a:ext cx="5596128" cy="351309"/>
      </dsp:txXfrm>
    </dsp:sp>
    <dsp:sp modelId="{939B76D1-BB33-4E50-9ECD-839FB5787B95}">
      <dsp:nvSpPr>
        <dsp:cNvPr id="0" name=""/>
        <dsp:cNvSpPr/>
      </dsp:nvSpPr>
      <dsp:spPr>
        <a:xfrm>
          <a:off x="37382" y="3325022"/>
          <a:ext cx="2057400" cy="59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b="1" kern="1200" dirty="0"/>
            <a:t>Социјална заштита</a:t>
          </a:r>
          <a:endParaRPr lang="en-US" sz="1200" b="1" kern="1200" dirty="0"/>
        </a:p>
      </dsp:txBody>
      <dsp:txXfrm>
        <a:off x="37382" y="3325022"/>
        <a:ext cx="2057400" cy="594000"/>
      </dsp:txXfrm>
    </dsp:sp>
    <dsp:sp modelId="{7845F59F-6101-48DE-ABCC-EC5351843F5B}">
      <dsp:nvSpPr>
        <dsp:cNvPr id="0" name=""/>
        <dsp:cNvSpPr/>
      </dsp:nvSpPr>
      <dsp:spPr>
        <a:xfrm>
          <a:off x="2094782" y="3553617"/>
          <a:ext cx="411480" cy="16651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28182" y="3401220"/>
          <a:ext cx="5596128" cy="318906"/>
        </a:xfrm>
        <a:prstGeom prst="rect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200" b="1" kern="1200" dirty="0"/>
            <a:t>Социјална заштита </a:t>
          </a:r>
          <a:r>
            <a:rPr lang="sr-Cyrl-RS" sz="1200" kern="1200" dirty="0"/>
            <a:t>обухвата све трошкове исплате социјалне помоћи за различите категорије грађана.</a:t>
          </a:r>
          <a:endParaRPr lang="en-US" sz="1200" kern="1200" dirty="0"/>
        </a:p>
      </dsp:txBody>
      <dsp:txXfrm>
        <a:off x="2628182" y="3401220"/>
        <a:ext cx="5596128" cy="318906"/>
      </dsp:txXfrm>
    </dsp:sp>
    <dsp:sp modelId="{B471A916-B6F4-4017-A447-E2C98CEE19B9}">
      <dsp:nvSpPr>
        <dsp:cNvPr id="0" name=""/>
        <dsp:cNvSpPr/>
      </dsp:nvSpPr>
      <dsp:spPr>
        <a:xfrm>
          <a:off x="37382" y="3782216"/>
          <a:ext cx="2057400" cy="59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b="1" kern="1200" dirty="0"/>
            <a:t>Буџетска резерва</a:t>
          </a:r>
          <a:endParaRPr lang="en-US" sz="1200" b="1" kern="1200" dirty="0"/>
        </a:p>
      </dsp:txBody>
      <dsp:txXfrm>
        <a:off x="37382" y="3782216"/>
        <a:ext cx="2057400" cy="594000"/>
      </dsp:txXfrm>
    </dsp:sp>
    <dsp:sp modelId="{7F976215-9D17-4223-A92A-D3302071B429}">
      <dsp:nvSpPr>
        <dsp:cNvPr id="0" name=""/>
        <dsp:cNvSpPr/>
      </dsp:nvSpPr>
      <dsp:spPr>
        <a:xfrm>
          <a:off x="2018582" y="3934619"/>
          <a:ext cx="411480" cy="286509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28182" y="3858421"/>
          <a:ext cx="5596128" cy="438906"/>
        </a:xfrm>
        <a:prstGeom prst="rect">
          <a:avLst/>
        </a:prstGeom>
        <a:solidFill>
          <a:schemeClr val="accent1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200" b="1" kern="1200" dirty="0"/>
            <a:t>Буџетска резерва </a:t>
          </a:r>
          <a:r>
            <a:rPr lang="sr-Cyrl-RS" sz="12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200" kern="1200" dirty="0"/>
        </a:p>
      </dsp:txBody>
      <dsp:txXfrm>
        <a:off x="2628182" y="3858421"/>
        <a:ext cx="5596128" cy="438906"/>
      </dsp:txXfrm>
    </dsp:sp>
    <dsp:sp modelId="{320B77C6-F8A0-4CEB-8B55-79E4A1BAF9E9}">
      <dsp:nvSpPr>
        <dsp:cNvPr id="0" name=""/>
        <dsp:cNvSpPr/>
      </dsp:nvSpPr>
      <dsp:spPr>
        <a:xfrm>
          <a:off x="37382" y="4388648"/>
          <a:ext cx="2057400" cy="59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b="1" kern="1200" dirty="0"/>
            <a:t>Капитални издаци</a:t>
          </a:r>
          <a:endParaRPr lang="en-US" sz="1200" b="1" kern="1200" dirty="0"/>
        </a:p>
      </dsp:txBody>
      <dsp:txXfrm>
        <a:off x="37382" y="4388648"/>
        <a:ext cx="2057400" cy="594000"/>
      </dsp:txXfrm>
    </dsp:sp>
    <dsp:sp modelId="{803A06C6-F698-48F4-A91D-0B2B17EECBA4}">
      <dsp:nvSpPr>
        <dsp:cNvPr id="0" name=""/>
        <dsp:cNvSpPr/>
      </dsp:nvSpPr>
      <dsp:spPr>
        <a:xfrm>
          <a:off x="2094780" y="4611846"/>
          <a:ext cx="411480" cy="254107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28182" y="4434546"/>
          <a:ext cx="5596128" cy="5940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200" b="1" kern="1200" dirty="0">
              <a:solidFill>
                <a:srgbClr val="FF0000"/>
              </a:solidFill>
            </a:rPr>
            <a:t>Капитални издаци </a:t>
          </a:r>
          <a:r>
            <a:rPr lang="sr-Cyrl-RS" sz="1200" kern="1200" dirty="0">
              <a:solidFill>
                <a:srgbClr val="FF0000"/>
              </a:solidFill>
            </a:rPr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200" kern="1200" dirty="0">
            <a:solidFill>
              <a:srgbClr val="FF0000"/>
            </a:solidFill>
          </a:endParaRPr>
        </a:p>
      </dsp:txBody>
      <dsp:txXfrm>
        <a:off x="2628182" y="4434546"/>
        <a:ext cx="5596128" cy="594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4729D4-4BF7-4352-9BB7-4F9B24AD1E9E}">
      <dsp:nvSpPr>
        <dsp:cNvPr id="0" name=""/>
        <dsp:cNvSpPr/>
      </dsp:nvSpPr>
      <dsp:spPr>
        <a:xfrm>
          <a:off x="2438399" y="1745750"/>
          <a:ext cx="3200399" cy="193357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Укупни расходи и издаци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1</a:t>
          </a:r>
          <a:r>
            <a:rPr lang="en-US" sz="1600" kern="1200" dirty="0" smtClean="0"/>
            <a:t>5</a:t>
          </a:r>
          <a:r>
            <a:rPr lang="sr-Cyrl-RS" sz="1600" kern="1200" dirty="0" smtClean="0"/>
            <a:t>3,</a:t>
          </a:r>
          <a:r>
            <a:rPr lang="en-US" sz="1600" kern="1200" dirty="0"/>
            <a:t>886</a:t>
          </a:r>
          <a:r>
            <a:rPr lang="sr-Cyrl-RS" sz="1600" kern="1200" dirty="0"/>
            <a:t>,</a:t>
          </a:r>
          <a:r>
            <a:rPr lang="en-US" sz="1600" kern="1200" dirty="0"/>
            <a:t>000</a:t>
          </a:r>
          <a:r>
            <a:rPr lang="sr-Cyrl-RS" sz="1600" kern="1200" dirty="0"/>
            <a:t>.00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динара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100%</a:t>
          </a:r>
          <a:endParaRPr lang="en-US" sz="1400" kern="1200" dirty="0"/>
        </a:p>
      </dsp:txBody>
      <dsp:txXfrm>
        <a:off x="2907087" y="2028915"/>
        <a:ext cx="2263023" cy="1367244"/>
      </dsp:txXfrm>
    </dsp:sp>
    <dsp:sp modelId="{BAB810CD-EEFC-4586-9804-135F234D2AB5}">
      <dsp:nvSpPr>
        <dsp:cNvPr id="0" name=""/>
        <dsp:cNvSpPr/>
      </dsp:nvSpPr>
      <dsp:spPr>
        <a:xfrm rot="14618286">
          <a:off x="3392384" y="1655462"/>
          <a:ext cx="259314" cy="29474"/>
        </a:xfrm>
        <a:custGeom>
          <a:avLst/>
          <a:gdLst/>
          <a:ahLst/>
          <a:cxnLst/>
          <a:rect l="0" t="0" r="0" b="0"/>
          <a:pathLst>
            <a:path>
              <a:moveTo>
                <a:pt x="0" y="14737"/>
              </a:moveTo>
              <a:lnTo>
                <a:pt x="259314" y="14737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15559" y="1663717"/>
        <a:ext cx="12965" cy="12965"/>
      </dsp:txXfrm>
    </dsp:sp>
    <dsp:sp modelId="{C4A59FE3-1599-4081-85FE-E8D05C256037}">
      <dsp:nvSpPr>
        <dsp:cNvPr id="0" name=""/>
        <dsp:cNvSpPr/>
      </dsp:nvSpPr>
      <dsp:spPr>
        <a:xfrm>
          <a:off x="1905005" y="152398"/>
          <a:ext cx="2438395" cy="143003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Коришћење роба и услуга </a:t>
          </a:r>
          <a:r>
            <a:rPr lang="en-US" sz="1000" kern="1200" dirty="0" smtClean="0"/>
            <a:t>50,105,</a:t>
          </a:r>
          <a:r>
            <a:rPr lang="sr-Cyrl-RS" sz="1000" kern="1200" dirty="0"/>
            <a:t>000</a:t>
          </a:r>
          <a:r>
            <a:rPr lang="en-US" sz="1000" kern="1200" dirty="0"/>
            <a:t>.00</a:t>
          </a:r>
          <a:r>
            <a:rPr lang="ru-RU" sz="1000" kern="1200" dirty="0"/>
            <a:t> динара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3</a:t>
          </a:r>
          <a:r>
            <a:rPr lang="en-US" sz="1000" kern="1200" dirty="0" smtClean="0"/>
            <a:t>2</a:t>
          </a:r>
          <a:r>
            <a:rPr lang="ru-RU" sz="1000" kern="1200" dirty="0" smtClean="0"/>
            <a:t>.</a:t>
          </a:r>
          <a:r>
            <a:rPr lang="en-US" sz="1000" kern="1200" dirty="0" smtClean="0"/>
            <a:t>56</a:t>
          </a:r>
          <a:r>
            <a:rPr lang="ru-RU" sz="1000" kern="1200" dirty="0" smtClean="0"/>
            <a:t>%</a:t>
          </a:r>
          <a:endParaRPr lang="en-US" sz="1000" kern="1200" dirty="0"/>
        </a:p>
      </dsp:txBody>
      <dsp:txXfrm>
        <a:off x="2262100" y="361822"/>
        <a:ext cx="1724205" cy="1011191"/>
      </dsp:txXfrm>
    </dsp:sp>
    <dsp:sp modelId="{8CB3B4CE-4FD7-4F88-BCE8-B88A6969AEA7}">
      <dsp:nvSpPr>
        <dsp:cNvPr id="0" name=""/>
        <dsp:cNvSpPr/>
      </dsp:nvSpPr>
      <dsp:spPr>
        <a:xfrm rot="20272662">
          <a:off x="5332049" y="1983162"/>
          <a:ext cx="929055" cy="29474"/>
        </a:xfrm>
        <a:custGeom>
          <a:avLst/>
          <a:gdLst/>
          <a:ahLst/>
          <a:cxnLst/>
          <a:rect l="0" t="0" r="0" b="0"/>
          <a:pathLst>
            <a:path>
              <a:moveTo>
                <a:pt x="0" y="14737"/>
              </a:moveTo>
              <a:lnTo>
                <a:pt x="929055" y="14737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73351" y="1974673"/>
        <a:ext cx="46452" cy="46452"/>
      </dsp:txXfrm>
    </dsp:sp>
    <dsp:sp modelId="{6FD1F37C-8662-45E7-82DD-E9CBBD6EF5FC}">
      <dsp:nvSpPr>
        <dsp:cNvPr id="0" name=""/>
        <dsp:cNvSpPr/>
      </dsp:nvSpPr>
      <dsp:spPr>
        <a:xfrm>
          <a:off x="6095999" y="504819"/>
          <a:ext cx="2311907" cy="1802907"/>
        </a:xfrm>
        <a:prstGeom prst="ellipse">
          <a:avLst/>
        </a:prstGeom>
        <a:gradFill rotWithShape="0">
          <a:gsLst>
            <a:gs pos="0">
              <a:schemeClr val="accent3">
                <a:hueOff val="3284374"/>
                <a:satOff val="-852"/>
                <a:lumOff val="941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3284374"/>
                <a:satOff val="-852"/>
                <a:lumOff val="941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Расходи за запослене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 </a:t>
          </a:r>
          <a:r>
            <a:rPr lang="sr-Cyrl-RS" sz="1400" kern="1200" dirty="0">
              <a:solidFill>
                <a:srgbClr val="FF0000"/>
              </a:solidFill>
            </a:rPr>
            <a:t>7</a:t>
          </a:r>
          <a:r>
            <a:rPr lang="en-US" sz="1400" kern="1200" dirty="0">
              <a:solidFill>
                <a:srgbClr val="FF0000"/>
              </a:solidFill>
            </a:rPr>
            <a:t>5,351,000.00</a:t>
          </a:r>
          <a:endParaRPr lang="sr-Cyrl-RS" sz="1400" kern="1200" dirty="0">
            <a:solidFill>
              <a:srgbClr val="FF0000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 динара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rgbClr val="FF0000"/>
              </a:solidFill>
            </a:rPr>
            <a:t>49</a:t>
          </a:r>
          <a:r>
            <a:rPr lang="sr-Cyrl-RS" sz="1200" kern="1200" dirty="0">
              <a:solidFill>
                <a:srgbClr val="FF0000"/>
              </a:solidFill>
            </a:rPr>
            <a:t>.</a:t>
          </a:r>
          <a:r>
            <a:rPr lang="en-US" sz="1200" kern="1200" dirty="0">
              <a:solidFill>
                <a:srgbClr val="FF0000"/>
              </a:solidFill>
            </a:rPr>
            <a:t>29</a:t>
          </a:r>
          <a:r>
            <a:rPr lang="sr-Cyrl-RS" sz="1200" kern="1200" dirty="0">
              <a:solidFill>
                <a:srgbClr val="FF0000"/>
              </a:solidFill>
            </a:rPr>
            <a:t>%</a:t>
          </a:r>
          <a:endParaRPr lang="en-US" sz="1200" kern="1200" dirty="0">
            <a:solidFill>
              <a:srgbClr val="FF0000"/>
            </a:solidFill>
          </a:endParaRPr>
        </a:p>
      </dsp:txBody>
      <dsp:txXfrm>
        <a:off x="6434570" y="768849"/>
        <a:ext cx="1634765" cy="1274847"/>
      </dsp:txXfrm>
    </dsp:sp>
    <dsp:sp modelId="{0FCD7CC4-C64D-49D5-8BBA-7CDEA2D6B7DD}">
      <dsp:nvSpPr>
        <dsp:cNvPr id="0" name=""/>
        <dsp:cNvSpPr/>
      </dsp:nvSpPr>
      <dsp:spPr>
        <a:xfrm rot="1263906">
          <a:off x="5342878" y="3459765"/>
          <a:ext cx="1347969" cy="29474"/>
        </a:xfrm>
        <a:custGeom>
          <a:avLst/>
          <a:gdLst/>
          <a:ahLst/>
          <a:cxnLst/>
          <a:rect l="0" t="0" r="0" b="0"/>
          <a:pathLst>
            <a:path>
              <a:moveTo>
                <a:pt x="0" y="14737"/>
              </a:moveTo>
              <a:lnTo>
                <a:pt x="1347969" y="14737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983164" y="3440803"/>
        <a:ext cx="67398" cy="67398"/>
      </dsp:txXfrm>
    </dsp:sp>
    <dsp:sp modelId="{DC987AFE-C8F4-4D3F-B156-58C2A36ABD85}">
      <dsp:nvSpPr>
        <dsp:cNvPr id="0" name=""/>
        <dsp:cNvSpPr/>
      </dsp:nvSpPr>
      <dsp:spPr>
        <a:xfrm>
          <a:off x="6579102" y="3476610"/>
          <a:ext cx="1193301" cy="888519"/>
        </a:xfrm>
        <a:prstGeom prst="ellipse">
          <a:avLst/>
        </a:prstGeom>
        <a:gradFill rotWithShape="0">
          <a:gsLst>
            <a:gs pos="0">
              <a:schemeClr val="accent3">
                <a:hueOff val="6568748"/>
                <a:satOff val="-1704"/>
                <a:lumOff val="1882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6568748"/>
                <a:satOff val="-1704"/>
                <a:lumOff val="1882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800" kern="1200" dirty="0">
              <a:solidFill>
                <a:srgbClr val="FF0000"/>
              </a:solidFill>
            </a:rPr>
            <a:t>Социјална помоћ </a:t>
          </a:r>
          <a:r>
            <a:rPr lang="sr-Cyrl-RS" sz="800" kern="1200" dirty="0"/>
            <a:t>3</a:t>
          </a:r>
          <a:r>
            <a:rPr lang="en-US" sz="800" kern="1200" dirty="0"/>
            <a:t>,</a:t>
          </a:r>
          <a:r>
            <a:rPr lang="sr-Cyrl-RS" sz="800" kern="1200" dirty="0"/>
            <a:t>000</a:t>
          </a:r>
          <a:r>
            <a:rPr lang="en-US" sz="800" kern="1200" dirty="0"/>
            <a:t>,000.00</a:t>
          </a:r>
          <a:r>
            <a:rPr lang="sr-Cyrl-RS" sz="800" kern="1200" dirty="0"/>
            <a:t> динара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>
              <a:solidFill>
                <a:srgbClr val="FF0000"/>
              </a:solidFill>
            </a:rPr>
            <a:t>1,96</a:t>
          </a:r>
          <a:r>
            <a:rPr lang="sr-Cyrl-RS" sz="800" kern="1200" dirty="0">
              <a:solidFill>
                <a:srgbClr val="FF0000"/>
              </a:solidFill>
            </a:rPr>
            <a:t>%</a:t>
          </a:r>
          <a:endParaRPr lang="en-US" sz="800" kern="1200" dirty="0">
            <a:solidFill>
              <a:srgbClr val="FF0000"/>
            </a:solidFill>
          </a:endParaRPr>
        </a:p>
      </dsp:txBody>
      <dsp:txXfrm>
        <a:off x="6753857" y="3606731"/>
        <a:ext cx="843791" cy="628277"/>
      </dsp:txXfrm>
    </dsp:sp>
    <dsp:sp modelId="{4302E828-DD23-4FBE-861E-9220EE98E4BE}">
      <dsp:nvSpPr>
        <dsp:cNvPr id="0" name=""/>
        <dsp:cNvSpPr/>
      </dsp:nvSpPr>
      <dsp:spPr>
        <a:xfrm rot="5400000">
          <a:off x="3795765" y="3907421"/>
          <a:ext cx="485667" cy="29474"/>
        </a:xfrm>
        <a:custGeom>
          <a:avLst/>
          <a:gdLst/>
          <a:ahLst/>
          <a:cxnLst/>
          <a:rect l="0" t="0" r="0" b="0"/>
          <a:pathLst>
            <a:path>
              <a:moveTo>
                <a:pt x="0" y="14737"/>
              </a:moveTo>
              <a:lnTo>
                <a:pt x="485667" y="14737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26457" y="3910017"/>
        <a:ext cx="24283" cy="24283"/>
      </dsp:txXfrm>
    </dsp:sp>
    <dsp:sp modelId="{C4B5EDD2-5B41-4D0E-AD37-50405F0B009B}">
      <dsp:nvSpPr>
        <dsp:cNvPr id="0" name=""/>
        <dsp:cNvSpPr/>
      </dsp:nvSpPr>
      <dsp:spPr>
        <a:xfrm>
          <a:off x="3505199" y="4164992"/>
          <a:ext cx="1066799" cy="733536"/>
        </a:xfrm>
        <a:prstGeom prst="ellipse">
          <a:avLst/>
        </a:prstGeom>
        <a:gradFill rotWithShape="0">
          <a:gsLst>
            <a:gs pos="0">
              <a:schemeClr val="accent3">
                <a:hueOff val="9853121"/>
                <a:satOff val="-2556"/>
                <a:lumOff val="2824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9853121"/>
                <a:satOff val="-2556"/>
                <a:lumOff val="2824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800" kern="1200" dirty="0">
              <a:solidFill>
                <a:srgbClr val="FF0000"/>
              </a:solidFill>
            </a:rPr>
            <a:t>Остали расходи </a:t>
          </a:r>
          <a:r>
            <a:rPr lang="en-US" sz="800" kern="1200" dirty="0"/>
            <a:t>8,000,000.00</a:t>
          </a:r>
          <a:r>
            <a:rPr lang="sr-Cyrl-RS" sz="800" kern="1200" dirty="0"/>
            <a:t> динара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>
              <a:solidFill>
                <a:srgbClr val="FF0000"/>
              </a:solidFill>
            </a:rPr>
            <a:t>5</a:t>
          </a:r>
          <a:r>
            <a:rPr lang="sr-Cyrl-RS" sz="800" kern="1200" dirty="0">
              <a:solidFill>
                <a:srgbClr val="FF0000"/>
              </a:solidFill>
            </a:rPr>
            <a:t>,</a:t>
          </a:r>
          <a:r>
            <a:rPr lang="en-US" sz="800" kern="1200" dirty="0">
              <a:solidFill>
                <a:srgbClr val="FF0000"/>
              </a:solidFill>
            </a:rPr>
            <a:t>23</a:t>
          </a:r>
          <a:r>
            <a:rPr lang="sr-Cyrl-RS" sz="800" kern="1200" dirty="0">
              <a:solidFill>
                <a:srgbClr val="FF0000"/>
              </a:solidFill>
            </a:rPr>
            <a:t>%</a:t>
          </a:r>
          <a:endParaRPr lang="en-US" sz="800" kern="1200" dirty="0">
            <a:solidFill>
              <a:srgbClr val="FF0000"/>
            </a:solidFill>
          </a:endParaRPr>
        </a:p>
      </dsp:txBody>
      <dsp:txXfrm>
        <a:off x="3661428" y="4272416"/>
        <a:ext cx="754341" cy="518688"/>
      </dsp:txXfrm>
    </dsp:sp>
    <dsp:sp modelId="{8425CE83-E076-448C-947D-2FADAB94AB51}">
      <dsp:nvSpPr>
        <dsp:cNvPr id="0" name=""/>
        <dsp:cNvSpPr/>
      </dsp:nvSpPr>
      <dsp:spPr>
        <a:xfrm rot="9173214">
          <a:off x="1642124" y="3606343"/>
          <a:ext cx="1244053" cy="29474"/>
        </a:xfrm>
        <a:custGeom>
          <a:avLst/>
          <a:gdLst/>
          <a:ahLst/>
          <a:cxnLst/>
          <a:rect l="0" t="0" r="0" b="0"/>
          <a:pathLst>
            <a:path>
              <a:moveTo>
                <a:pt x="0" y="14737"/>
              </a:moveTo>
              <a:lnTo>
                <a:pt x="1244053" y="14737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233050" y="3589979"/>
        <a:ext cx="62202" cy="62202"/>
      </dsp:txXfrm>
    </dsp:sp>
    <dsp:sp modelId="{A41F34B7-F154-482F-8C68-CCC6B7A0CE1C}">
      <dsp:nvSpPr>
        <dsp:cNvPr id="0" name=""/>
        <dsp:cNvSpPr/>
      </dsp:nvSpPr>
      <dsp:spPr>
        <a:xfrm>
          <a:off x="685800" y="3642627"/>
          <a:ext cx="1092695" cy="1013708"/>
        </a:xfrm>
        <a:prstGeom prst="ellipse">
          <a:avLst/>
        </a:prstGeom>
        <a:gradFill rotWithShape="0">
          <a:gsLst>
            <a:gs pos="0">
              <a:schemeClr val="accent3">
                <a:hueOff val="13137495"/>
                <a:satOff val="-3408"/>
                <a:lumOff val="3765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13137495"/>
                <a:satOff val="-3408"/>
                <a:lumOff val="3765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rgbClr val="FF0000"/>
              </a:solidFill>
            </a:rPr>
            <a:t>Средства резерве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4,400,000.00</a:t>
          </a:r>
          <a:endParaRPr lang="sr-Cyrl-RS" sz="900" kern="1200" dirty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/>
            <a:t>динара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>
              <a:solidFill>
                <a:srgbClr val="FF0000"/>
              </a:solidFill>
            </a:rPr>
            <a:t>2</a:t>
          </a:r>
          <a:r>
            <a:rPr lang="sr-Cyrl-RS" sz="900" kern="1200" dirty="0" smtClean="0">
              <a:solidFill>
                <a:srgbClr val="FF0000"/>
              </a:solidFill>
            </a:rPr>
            <a:t>,</a:t>
          </a:r>
          <a:r>
            <a:rPr lang="en-US" sz="900" kern="1200" dirty="0" smtClean="0">
              <a:solidFill>
                <a:srgbClr val="FF0000"/>
              </a:solidFill>
            </a:rPr>
            <a:t>86</a:t>
          </a:r>
          <a:r>
            <a:rPr lang="sr-Cyrl-RS" sz="900" kern="1200" dirty="0" smtClean="0">
              <a:solidFill>
                <a:srgbClr val="FF0000"/>
              </a:solidFill>
            </a:rPr>
            <a:t>%</a:t>
          </a:r>
          <a:endParaRPr lang="sr-Cyrl-RS" sz="900" kern="1200" dirty="0">
            <a:solidFill>
              <a:srgbClr val="FF0000"/>
            </a:solidFill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845821" y="3791081"/>
        <a:ext cx="772653" cy="716800"/>
      </dsp:txXfrm>
    </dsp:sp>
    <dsp:sp modelId="{BB9095C7-7467-4805-B286-F8CB298E2B92}">
      <dsp:nvSpPr>
        <dsp:cNvPr id="0" name=""/>
        <dsp:cNvSpPr/>
      </dsp:nvSpPr>
      <dsp:spPr>
        <a:xfrm rot="11280384">
          <a:off x="1844775" y="2434126"/>
          <a:ext cx="638414" cy="29474"/>
        </a:xfrm>
        <a:custGeom>
          <a:avLst/>
          <a:gdLst/>
          <a:ahLst/>
          <a:cxnLst/>
          <a:rect l="0" t="0" r="0" b="0"/>
          <a:pathLst>
            <a:path>
              <a:moveTo>
                <a:pt x="0" y="14737"/>
              </a:moveTo>
              <a:lnTo>
                <a:pt x="638414" y="14737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148022" y="2432904"/>
        <a:ext cx="31920" cy="31920"/>
      </dsp:txXfrm>
    </dsp:sp>
    <dsp:sp modelId="{437AF3A4-BA41-476F-BB26-B46B8D830FD6}">
      <dsp:nvSpPr>
        <dsp:cNvPr id="0" name=""/>
        <dsp:cNvSpPr/>
      </dsp:nvSpPr>
      <dsp:spPr>
        <a:xfrm>
          <a:off x="457192" y="1608326"/>
          <a:ext cx="1397505" cy="1397505"/>
        </a:xfrm>
        <a:prstGeom prst="ellipse">
          <a:avLst/>
        </a:prstGeom>
        <a:gradFill rotWithShape="0">
          <a:gsLst>
            <a:gs pos="0">
              <a:schemeClr val="accent3">
                <a:hueOff val="16421869"/>
                <a:satOff val="-4260"/>
                <a:lumOff val="4706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16421869"/>
                <a:satOff val="-4260"/>
                <a:lumOff val="4706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1200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900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rgbClr val="FF0000"/>
              </a:solidFill>
            </a:rPr>
            <a:t>Основна средства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/>
            <a:t>13,</a:t>
          </a:r>
          <a:r>
            <a:rPr lang="en-US" sz="1100" kern="1200" dirty="0"/>
            <a:t>03</a:t>
          </a:r>
          <a:r>
            <a:rPr lang="sr-Cyrl-RS" sz="1100" kern="1200" dirty="0"/>
            <a:t>0,000.00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/>
            <a:t>динара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solidFill>
                <a:srgbClr val="FF0000"/>
              </a:solidFill>
            </a:rPr>
            <a:t>7</a:t>
          </a:r>
          <a:r>
            <a:rPr lang="sr-Cyrl-RS" sz="1100" kern="1200" dirty="0">
              <a:solidFill>
                <a:srgbClr val="FF0000"/>
              </a:solidFill>
            </a:rPr>
            <a:t>,</a:t>
          </a:r>
          <a:r>
            <a:rPr lang="en-US" sz="1100" kern="1200" dirty="0">
              <a:solidFill>
                <a:srgbClr val="FF0000"/>
              </a:solidFill>
            </a:rPr>
            <a:t>8</a:t>
          </a:r>
          <a:r>
            <a:rPr lang="sr-Cyrl-RS" sz="1100" kern="1200" dirty="0">
              <a:solidFill>
                <a:srgbClr val="FF0000"/>
              </a:solidFill>
            </a:rPr>
            <a:t>7%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900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661852" y="1812986"/>
        <a:ext cx="988185" cy="98818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188568-B634-4D4C-B1F0-23B705AC28F1}">
      <dsp:nvSpPr>
        <dsp:cNvPr id="0" name=""/>
        <dsp:cNvSpPr/>
      </dsp:nvSpPr>
      <dsp:spPr>
        <a:xfrm>
          <a:off x="736571" y="152408"/>
          <a:ext cx="6761988" cy="3494554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281C5E-37E8-4709-9A34-455E63170116}">
      <dsp:nvSpPr>
        <dsp:cNvPr id="0" name=""/>
        <dsp:cNvSpPr/>
      </dsp:nvSpPr>
      <dsp:spPr>
        <a:xfrm>
          <a:off x="901598" y="1271683"/>
          <a:ext cx="3140049" cy="29895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  <a:sp3d extrusionH="28000" prstMaterial="matte"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kern="1200" dirty="0">
              <a:solidFill>
                <a:srgbClr val="00B0F0"/>
              </a:solidFill>
            </a:rPr>
            <a:t>Повећали смо :                       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1800" kern="1200" dirty="0">
            <a:solidFill>
              <a:srgbClr val="00B0F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kern="1200" dirty="0"/>
            <a:t>Остале расходе             Расходе за запослене</a:t>
          </a:r>
        </a:p>
      </dsp:txBody>
      <dsp:txXfrm>
        <a:off x="901598" y="1271683"/>
        <a:ext cx="3140049" cy="2989548"/>
      </dsp:txXfrm>
    </dsp:sp>
    <dsp:sp modelId="{CEC6DD2A-938A-47E5-A099-D8A444567520}">
      <dsp:nvSpPr>
        <dsp:cNvPr id="0" name=""/>
        <dsp:cNvSpPr/>
      </dsp:nvSpPr>
      <dsp:spPr>
        <a:xfrm>
          <a:off x="4111599" y="1271683"/>
          <a:ext cx="3140049" cy="29895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  <a:sp3d extrusionH="28000" prstMaterial="matte"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kern="1200" dirty="0">
              <a:solidFill>
                <a:srgbClr val="FF0000"/>
              </a:solidFill>
            </a:rPr>
            <a:t>Смањили смо: 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kern="1200" dirty="0"/>
            <a:t>Коришћење роба и услуга Средства резерве     Капиталне издатке      Средства за социјалну заштиту</a:t>
          </a:r>
        </a:p>
      </dsp:txBody>
      <dsp:txXfrm>
        <a:off x="4111599" y="1271683"/>
        <a:ext cx="3140049" cy="2989548"/>
      </dsp:txXfrm>
    </dsp:sp>
    <dsp:sp modelId="{A8148A96-F119-40FA-B257-782F2FDAEAFE}">
      <dsp:nvSpPr>
        <dsp:cNvPr id="0" name=""/>
        <dsp:cNvSpPr/>
      </dsp:nvSpPr>
      <dsp:spPr>
        <a:xfrm>
          <a:off x="0" y="163654"/>
          <a:ext cx="1321308" cy="1321308"/>
        </a:xfrm>
        <a:prstGeom prst="plus">
          <a:avLst>
            <a:gd name="adj" fmla="val 328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1CD47EB-3A9C-455F-9BF0-79DFAFAF71B6}">
      <dsp:nvSpPr>
        <dsp:cNvPr id="0" name=""/>
        <dsp:cNvSpPr/>
      </dsp:nvSpPr>
      <dsp:spPr>
        <a:xfrm>
          <a:off x="6528816" y="638828"/>
          <a:ext cx="1243584" cy="4261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014772-6FCF-4E0D-80F5-2044DB1F1E11}">
      <dsp:nvSpPr>
        <dsp:cNvPr id="0" name=""/>
        <dsp:cNvSpPr/>
      </dsp:nvSpPr>
      <dsp:spPr>
        <a:xfrm>
          <a:off x="4080510" y="1278076"/>
          <a:ext cx="777" cy="2855306"/>
        </a:xfrm>
        <a:prstGeom prst="line">
          <a:avLst/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B977B-2FA3-4E4E-BCCB-A1414D573ABD}">
      <dsp:nvSpPr>
        <dsp:cNvPr id="0" name=""/>
        <dsp:cNvSpPr/>
      </dsp:nvSpPr>
      <dsp:spPr>
        <a:xfrm>
          <a:off x="570640" y="-6853"/>
          <a:ext cx="4335486" cy="4335486"/>
        </a:xfrm>
        <a:prstGeom prst="circularArrow">
          <a:avLst>
            <a:gd name="adj1" fmla="val 5544"/>
            <a:gd name="adj2" fmla="val 330680"/>
            <a:gd name="adj3" fmla="val 13823999"/>
            <a:gd name="adj4" fmla="val 17356775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4F4980-363D-474A-9436-483196D8331F}">
      <dsp:nvSpPr>
        <dsp:cNvPr id="0" name=""/>
        <dsp:cNvSpPr/>
      </dsp:nvSpPr>
      <dsp:spPr>
        <a:xfrm>
          <a:off x="1744521" y="78886"/>
          <a:ext cx="1987897" cy="9939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БУЏЕТ</a:t>
          </a:r>
          <a:endParaRPr lang="en-US" sz="1200" kern="1200" dirty="0"/>
        </a:p>
      </dsp:txBody>
      <dsp:txXfrm>
        <a:off x="1793042" y="127407"/>
        <a:ext cx="1890855" cy="896906"/>
      </dsp:txXfrm>
    </dsp:sp>
    <dsp:sp modelId="{EE1A12AC-BAA9-41B8-8F3B-5C3195A52B18}">
      <dsp:nvSpPr>
        <dsp:cNvPr id="0" name=""/>
        <dsp:cNvSpPr/>
      </dsp:nvSpPr>
      <dsp:spPr>
        <a:xfrm>
          <a:off x="3635508" y="1499814"/>
          <a:ext cx="1969727" cy="7099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Одсек за финансије</a:t>
          </a:r>
          <a:endParaRPr lang="en-US" sz="1200" kern="1200" dirty="0"/>
        </a:p>
      </dsp:txBody>
      <dsp:txXfrm>
        <a:off x="3670167" y="1534473"/>
        <a:ext cx="1900409" cy="640669"/>
      </dsp:txXfrm>
    </dsp:sp>
    <dsp:sp modelId="{6B0CDE92-9EC5-481A-A59E-0A6AA98D8B9C}">
      <dsp:nvSpPr>
        <dsp:cNvPr id="0" name=""/>
        <dsp:cNvSpPr/>
      </dsp:nvSpPr>
      <dsp:spPr>
        <a:xfrm>
          <a:off x="228602" y="2895606"/>
          <a:ext cx="2283537" cy="6824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Председник општине и општинско веће</a:t>
          </a:r>
          <a:endParaRPr lang="en-US" sz="1200" kern="1200" dirty="0"/>
        </a:p>
      </dsp:txBody>
      <dsp:txXfrm>
        <a:off x="261916" y="2928920"/>
        <a:ext cx="2216909" cy="615807"/>
      </dsp:txXfrm>
    </dsp:sp>
    <dsp:sp modelId="{31CFCEE0-4F32-409A-8CF2-1A32BD4E7621}">
      <dsp:nvSpPr>
        <dsp:cNvPr id="0" name=""/>
        <dsp:cNvSpPr/>
      </dsp:nvSpPr>
      <dsp:spPr>
        <a:xfrm>
          <a:off x="3200400" y="2895593"/>
          <a:ext cx="2539379" cy="6824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1200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Грађани и њихова удружења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3233714" y="2928907"/>
        <a:ext cx="2472751" cy="615807"/>
      </dsp:txXfrm>
    </dsp:sp>
    <dsp:sp modelId="{1AD8B9A6-DB7A-4714-8D7C-BD1854C006E8}">
      <dsp:nvSpPr>
        <dsp:cNvPr id="0" name=""/>
        <dsp:cNvSpPr/>
      </dsp:nvSpPr>
      <dsp:spPr>
        <a:xfrm>
          <a:off x="190495" y="1374943"/>
          <a:ext cx="1835485" cy="8348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Скупштина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општине</a:t>
          </a:r>
          <a:endParaRPr lang="en-US" sz="1200" kern="1200" dirty="0"/>
        </a:p>
      </dsp:txBody>
      <dsp:txXfrm>
        <a:off x="231249" y="1415697"/>
        <a:ext cx="1753977" cy="75334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802084" y="2351720"/>
          <a:ext cx="553953" cy="2043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6976" y="0"/>
              </a:lnTo>
              <a:lnTo>
                <a:pt x="276976" y="2043849"/>
              </a:lnTo>
              <a:lnTo>
                <a:pt x="553953" y="204384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/>
        </a:p>
      </dsp:txBody>
      <dsp:txXfrm>
        <a:off x="2026121" y="3320705"/>
        <a:ext cx="105879" cy="105879"/>
      </dsp:txXfrm>
    </dsp:sp>
    <dsp:sp modelId="{EE8B77DA-77C5-46AD-80A2-BD307CFE9F0A}">
      <dsp:nvSpPr>
        <dsp:cNvPr id="0" name=""/>
        <dsp:cNvSpPr/>
      </dsp:nvSpPr>
      <dsp:spPr>
        <a:xfrm>
          <a:off x="1802084" y="2351720"/>
          <a:ext cx="553953" cy="1427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6976" y="0"/>
              </a:lnTo>
              <a:lnTo>
                <a:pt x="276976" y="1427225"/>
              </a:lnTo>
              <a:lnTo>
                <a:pt x="553953" y="142722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 dirty="0"/>
        </a:p>
      </dsp:txBody>
      <dsp:txXfrm>
        <a:off x="2040787" y="3027058"/>
        <a:ext cx="76547" cy="76547"/>
      </dsp:txXfrm>
    </dsp:sp>
    <dsp:sp modelId="{531482B3-13DA-4E77-8EF9-7A508768A321}">
      <dsp:nvSpPr>
        <dsp:cNvPr id="0" name=""/>
        <dsp:cNvSpPr/>
      </dsp:nvSpPr>
      <dsp:spPr>
        <a:xfrm>
          <a:off x="1802084" y="2351720"/>
          <a:ext cx="553953" cy="818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6976" y="0"/>
              </a:lnTo>
              <a:lnTo>
                <a:pt x="276976" y="818020"/>
              </a:lnTo>
              <a:lnTo>
                <a:pt x="553953" y="8180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2054363" y="2736032"/>
        <a:ext cx="49396" cy="49396"/>
      </dsp:txXfrm>
    </dsp:sp>
    <dsp:sp modelId="{F1903401-CDA9-4777-A04C-F19A89F110A0}">
      <dsp:nvSpPr>
        <dsp:cNvPr id="0" name=""/>
        <dsp:cNvSpPr/>
      </dsp:nvSpPr>
      <dsp:spPr>
        <a:xfrm>
          <a:off x="1802084" y="2351720"/>
          <a:ext cx="553953" cy="97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6976" y="0"/>
              </a:lnTo>
              <a:lnTo>
                <a:pt x="276976" y="97779"/>
              </a:lnTo>
              <a:lnTo>
                <a:pt x="553953" y="9777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2064998" y="2386546"/>
        <a:ext cx="28125" cy="28125"/>
      </dsp:txXfrm>
    </dsp:sp>
    <dsp:sp modelId="{25CF5DCC-0AE9-4D09-ABC1-8BE4D97FDFCB}">
      <dsp:nvSpPr>
        <dsp:cNvPr id="0" name=""/>
        <dsp:cNvSpPr/>
      </dsp:nvSpPr>
      <dsp:spPr>
        <a:xfrm>
          <a:off x="1802084" y="945990"/>
          <a:ext cx="477771" cy="1405729"/>
        </a:xfrm>
        <a:custGeom>
          <a:avLst/>
          <a:gdLst/>
          <a:ahLst/>
          <a:cxnLst/>
          <a:rect l="0" t="0" r="0" b="0"/>
          <a:pathLst>
            <a:path>
              <a:moveTo>
                <a:pt x="0" y="1405729"/>
              </a:moveTo>
              <a:lnTo>
                <a:pt x="238885" y="1405729"/>
              </a:lnTo>
              <a:lnTo>
                <a:pt x="238885" y="0"/>
              </a:lnTo>
              <a:lnTo>
                <a:pt x="477771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2003853" y="1611737"/>
        <a:ext cx="74235" cy="74235"/>
      </dsp:txXfrm>
    </dsp:sp>
    <dsp:sp modelId="{D1C52863-34A6-4E04-9740-6E0567681A8F}">
      <dsp:nvSpPr>
        <dsp:cNvPr id="0" name=""/>
        <dsp:cNvSpPr/>
      </dsp:nvSpPr>
      <dsp:spPr>
        <a:xfrm rot="16200000">
          <a:off x="-904979" y="1595685"/>
          <a:ext cx="3902060" cy="15120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8000"/>
                <a:satMod val="108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04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904979" y="1595685"/>
        <a:ext cx="3902060" cy="1512068"/>
      </dsp:txXfrm>
    </dsp:sp>
    <dsp:sp modelId="{AD67EDBF-32B4-495C-A262-4812FBE80932}">
      <dsp:nvSpPr>
        <dsp:cNvPr id="0" name=""/>
        <dsp:cNvSpPr/>
      </dsp:nvSpPr>
      <dsp:spPr>
        <a:xfrm>
          <a:off x="2279856" y="0"/>
          <a:ext cx="5118041" cy="18919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8000"/>
                <a:satMod val="108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04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b="1" kern="1200" dirty="0"/>
            <a:t>Упутство Министарства финансија за припрему одлуке о буџету за </a:t>
          </a:r>
          <a:r>
            <a:rPr lang="en-US" sz="1400" b="1" kern="1200" dirty="0"/>
            <a:t>2022</a:t>
          </a:r>
          <a:r>
            <a:rPr lang="sr-Cyrl-RS" sz="1400" b="1" kern="1200" dirty="0"/>
            <a:t>. 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sp:txBody>
      <dsp:txXfrm>
        <a:off x="2279856" y="0"/>
        <a:ext cx="5118041" cy="1891980"/>
      </dsp:txXfrm>
    </dsp:sp>
    <dsp:sp modelId="{A288E7CD-845A-4B30-8D9E-0FCFF4059FF8}">
      <dsp:nvSpPr>
        <dsp:cNvPr id="0" name=""/>
        <dsp:cNvSpPr/>
      </dsp:nvSpPr>
      <dsp:spPr>
        <a:xfrm>
          <a:off x="2356038" y="2057398"/>
          <a:ext cx="5078642" cy="7842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8000"/>
                <a:satMod val="108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04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356038" y="2057398"/>
        <a:ext cx="5078642" cy="784201"/>
      </dsp:txXfrm>
    </dsp:sp>
    <dsp:sp modelId="{573F9BF2-AC82-43FC-A361-118085DB3D65}">
      <dsp:nvSpPr>
        <dsp:cNvPr id="0" name=""/>
        <dsp:cNvSpPr/>
      </dsp:nvSpPr>
      <dsp:spPr>
        <a:xfrm>
          <a:off x="2356038" y="2971797"/>
          <a:ext cx="5087083" cy="3958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8000"/>
                <a:satMod val="108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04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356038" y="2971797"/>
        <a:ext cx="5087083" cy="395886"/>
      </dsp:txXfrm>
    </dsp:sp>
    <dsp:sp modelId="{B2DE3A8A-BA09-499F-9C72-0630724E4538}">
      <dsp:nvSpPr>
        <dsp:cNvPr id="0" name=""/>
        <dsp:cNvSpPr/>
      </dsp:nvSpPr>
      <dsp:spPr>
        <a:xfrm>
          <a:off x="2356038" y="3581396"/>
          <a:ext cx="5088000" cy="39509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8000"/>
                <a:satMod val="108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04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356038" y="3581396"/>
        <a:ext cx="5088000" cy="395097"/>
      </dsp:txXfrm>
    </dsp:sp>
    <dsp:sp modelId="{94F14A6F-3CD0-4A17-88D3-6F4D0EB2D4E6}">
      <dsp:nvSpPr>
        <dsp:cNvPr id="0" name=""/>
        <dsp:cNvSpPr/>
      </dsp:nvSpPr>
      <dsp:spPr>
        <a:xfrm>
          <a:off x="2356038" y="4191004"/>
          <a:ext cx="5113537" cy="4091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8000"/>
                <a:satMod val="108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04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356038" y="4191004"/>
        <a:ext cx="5113537" cy="409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96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363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540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540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A4487EF8-07F1-4132-9D28-E3E3FCCC23B1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159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16177A51-6661-464F-AF3F-5F9E5897B61D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714178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9375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801010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091980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1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174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5290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859656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5012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018977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695189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5287872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657634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410694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978434"/>
      </p:ext>
    </p:extLst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36817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5588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238327"/>
      </p:ext>
    </p:extLst>
  </p:cSld>
  <p:clrMapOvr>
    <a:masterClrMapping/>
  </p:clrMapOvr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6082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207517"/>
      </p:ext>
    </p:extLst>
  </p:cSld>
  <p:clrMapOvr>
    <a:masterClrMapping/>
  </p:clrMapOvr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7662" cy="11581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2063396"/>
            <a:ext cx="3816536" cy="3311189"/>
          </a:xfrm>
        </p:spPr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495478" y="2063396"/>
            <a:ext cx="3814904" cy="3311189"/>
          </a:xfrm>
        </p:spPr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53406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16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2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19" Type="http://schemas.openxmlformats.org/officeDocument/2006/relationships/slideLayout" Target="../slideLayouts/slideLayout3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5255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28.10.2021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5691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5861" r:id="rId1"/>
    <p:sldLayoutId id="2147485862" r:id="rId2"/>
    <p:sldLayoutId id="2147485863" r:id="rId3"/>
    <p:sldLayoutId id="2147485864" r:id="rId4"/>
    <p:sldLayoutId id="2147485865" r:id="rId5"/>
    <p:sldLayoutId id="2147485866" r:id="rId6"/>
    <p:sldLayoutId id="2147485867" r:id="rId7"/>
    <p:sldLayoutId id="2147485868" r:id="rId8"/>
    <p:sldLayoutId id="2147485869" r:id="rId9"/>
    <p:sldLayoutId id="2147485870" r:id="rId10"/>
    <p:sldLayoutId id="2147485871" r:id="rId11"/>
    <p:sldLayoutId id="2147485872" r:id="rId12"/>
    <p:sldLayoutId id="2147485873" r:id="rId13"/>
    <p:sldLayoutId id="2147485874" r:id="rId14"/>
    <p:sldLayoutId id="2147485875" r:id="rId15"/>
    <p:sldLayoutId id="2147485876" r:id="rId16"/>
    <p:sldLayoutId id="2147485877" r:id="rId17"/>
    <p:sldLayoutId id="2147485878" r:id="rId18"/>
    <p:sldLayoutId id="2147485879" r:id="rId19"/>
    <p:sldLayoutId id="2147485880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3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ivan.dragisic@palilula.eu" TargetMode="External"/><Relationship Id="rId2" Type="http://schemas.openxmlformats.org/officeDocument/2006/relationships/hyperlink" Target="http://www.palilula.eu/budzet-opstine/" TargetMode="External"/><Relationship Id="rId1" Type="http://schemas.openxmlformats.org/officeDocument/2006/relationships/slideLayout" Target="../slideLayouts/slideLayout32.xml"/><Relationship Id="rId5" Type="http://schemas.openxmlformats.org/officeDocument/2006/relationships/hyperlink" Target="mailto:milos.ristic@palilula.eu" TargetMode="External"/><Relationship Id="rId4" Type="http://schemas.openxmlformats.org/officeDocument/2006/relationships/hyperlink" Target="mailto:tatjana.marjanovic@palilula.e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://openclipart.org/detail/171507/money-pot-by-gnokii-171507" TargetMode="External"/><Relationship Id="rId7" Type="http://schemas.openxmlformats.org/officeDocument/2006/relationships/diagramColors" Target="../diagrams/colors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1828800"/>
            <a:ext cx="5985159" cy="1606102"/>
          </a:xfrm>
        </p:spPr>
        <p:txBody>
          <a:bodyPr>
            <a:normAutofit/>
          </a:bodyPr>
          <a:lstStyle/>
          <a:p>
            <a:pPr algn="ctr"/>
            <a:r>
              <a:rPr lang="sr-Cyrl-RS" sz="4800" dirty="0"/>
              <a:t>ГРАДСКА</a:t>
            </a:r>
            <a:r>
              <a:rPr lang="en-US" sz="4800" dirty="0"/>
              <a:t> </a:t>
            </a:r>
            <a:r>
              <a:rPr lang="sr-Cyrl-RS" sz="4800" dirty="0"/>
              <a:t>ОПШТИНА</a:t>
            </a:r>
            <a:r>
              <a:rPr lang="en-US" sz="4800" dirty="0"/>
              <a:t>     </a:t>
            </a:r>
            <a:r>
              <a:rPr lang="sr-Cyrl-RS" sz="4800" dirty="0"/>
              <a:t>ПАЛИЛУЛА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5861" y="4800600"/>
            <a:ext cx="6008032" cy="1981200"/>
          </a:xfrm>
        </p:spPr>
        <p:txBody>
          <a:bodyPr>
            <a:normAutofit/>
          </a:bodyPr>
          <a:lstStyle/>
          <a:p>
            <a:r>
              <a:rPr lang="sr-Cyrl-RS" dirty="0"/>
              <a:t>ГРАЂАНСКИ ВОДИЧ КРОЗ НаЦРТ ОДЛУКУ О БУЏЕТУ за 20</a:t>
            </a:r>
            <a:r>
              <a:rPr lang="en-US" dirty="0"/>
              <a:t>22</a:t>
            </a:r>
            <a:r>
              <a:rPr lang="sr-Cyrl-RS" dirty="0"/>
              <a:t>. годину</a:t>
            </a:r>
            <a:endParaRPr lang="en-US" dirty="0"/>
          </a:p>
          <a:p>
            <a:endParaRPr lang="en-US" dirty="0"/>
          </a:p>
          <a:p>
            <a:r>
              <a:rPr lang="sr-Cyrl-RS" sz="1200" dirty="0"/>
              <a:t>                                  Ниш, октобар 2021.године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42155704"/>
      </p:ext>
    </p:extLst>
  </p:cSld>
  <p:clrMapOvr>
    <a:masterClrMapping/>
  </p:clrMapOvr>
  <p:extLst mod="1">
    <p:ext uri="{E180D4A7-C9FB-4DFB-919C-405C955672EB}">
      <p14:showEvtLst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95400" y="609600"/>
            <a:ext cx="8092988" cy="595536"/>
          </a:xfrm>
        </p:spPr>
        <p:txBody>
          <a:bodyPr>
            <a:normAutofit/>
          </a:bodyPr>
          <a:lstStyle/>
          <a:p>
            <a:r>
              <a:rPr lang="sr-Cyrl-RS" sz="3000" b="1" dirty="0">
                <a:latin typeface="+mn-lt"/>
              </a:rPr>
              <a:t>На шта се троше јавна средства</a:t>
            </a:r>
            <a:r>
              <a:rPr lang="en-US" sz="3000" b="1" dirty="0">
                <a:latin typeface="+mn-lt"/>
              </a:rPr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09600" y="1387574"/>
            <a:ext cx="8077200" cy="5195788"/>
          </a:xfrm>
        </p:spPr>
        <p:txBody>
          <a:bodyPr>
            <a:normAutofit fontScale="85000"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</a:t>
            </a:r>
            <a:r>
              <a:rPr lang="sr-Cyrl-RS" sz="1700" dirty="0"/>
              <a:t>Буџет мора бити у равнотежи, што значи да расходи морају одговарати приходима. Укупни планирани расходи и издаци у 202</a:t>
            </a:r>
            <a:r>
              <a:rPr lang="en-US" sz="1700" dirty="0"/>
              <a:t>2</a:t>
            </a:r>
            <a:r>
              <a:rPr lang="sr-Cyrl-RS" sz="1700" dirty="0"/>
              <a:t>. 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sr-Latn-RS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</a:t>
            </a:r>
            <a:r>
              <a:rPr lang="sr-Cyrl-RS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ИЗДАЦИ</a:t>
            </a:r>
            <a:r>
              <a:rPr lang="sr-Cyrl-RS" sz="1700" dirty="0"/>
              <a:t> представљају трошкове изградње или инвестиционог одржавања већ постојећих објеката, машина и опр</a:t>
            </a:r>
            <a:r>
              <a:rPr lang="sr-Latn-RS" sz="1700" dirty="0"/>
              <a:t>e</a:t>
            </a:r>
            <a:r>
              <a:rPr lang="sr-Cyrl-RS" sz="17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И ИЗДАЦИ </a:t>
            </a:r>
            <a:r>
              <a:rPr lang="sr-Cyrl-RS" sz="1700" dirty="0"/>
              <a:t>морају се исказивати на законом прописан начин, односно морају се исказивати: по </a:t>
            </a:r>
            <a:r>
              <a:rPr lang="sr-Cyrl-RS" sz="1700" i="1" dirty="0"/>
              <a:t>програмима</a:t>
            </a:r>
            <a:r>
              <a:rPr lang="sr-Cyrl-RS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sr-Cyrl-RS" sz="1700" i="1" dirty="0"/>
              <a:t>основној намени </a:t>
            </a:r>
            <a:r>
              <a:rPr lang="sr-Cyrl-RS" sz="1700" dirty="0"/>
              <a:t>која показује за коју врсту трошка се средства издвајају; по </a:t>
            </a:r>
            <a:r>
              <a:rPr lang="sr-Cyrl-RS" sz="1700" i="1" dirty="0"/>
              <a:t>функцији</a:t>
            </a:r>
            <a:r>
              <a:rPr lang="sr-Cyrl-RS" sz="1700" dirty="0"/>
              <a:t> која показује функционалну намену за одређену област и по </a:t>
            </a:r>
            <a:r>
              <a:rPr lang="sr-Cyrl-RS" sz="1700" i="1" dirty="0"/>
              <a:t>корисницима буџета </a:t>
            </a:r>
            <a:r>
              <a:rPr lang="sr-Cyrl-RS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667000" y="2362200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15</a:t>
            </a:r>
            <a:r>
              <a:rPr lang="sr-Cyrl-RS" b="1" dirty="0" smtClean="0"/>
              <a:t>3</a:t>
            </a:r>
            <a:r>
              <a:rPr lang="en-US" b="1" dirty="0" smtClean="0"/>
              <a:t>,886,000.00</a:t>
            </a:r>
            <a:endParaRPr lang="sr-Latn-R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uiExpand="1" build="p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474662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000" dirty="0">
                <a:latin typeface="+mn-lt"/>
              </a:rPr>
              <a:t>Шта су расходи и издаци буџета?</a:t>
            </a:r>
            <a:endParaRPr lang="en-US" sz="3000" dirty="0">
              <a:latin typeface="+mn-lt"/>
            </a:endParaRP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222828"/>
              </p:ext>
            </p:extLst>
          </p:nvPr>
        </p:nvGraphicFramePr>
        <p:xfrm>
          <a:off x="419819" y="1094581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2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7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2894"/>
            <a:ext cx="8254042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>
                <a:latin typeface="+mn-lt"/>
              </a:rPr>
              <a:t>Структура планираних расхода и издатака </a:t>
            </a:r>
            <a:r>
              <a:rPr lang="en-US" sz="3000" b="1" dirty="0">
                <a:latin typeface="+mn-lt"/>
              </a:rPr>
              <a:t> </a:t>
            </a:r>
            <a:r>
              <a:rPr lang="sr-Cyrl-RS" sz="3000" b="1" dirty="0">
                <a:latin typeface="+mn-lt"/>
              </a:rPr>
              <a:t>буџета за 202</a:t>
            </a:r>
            <a:r>
              <a:rPr lang="en-US" sz="3000" b="1" dirty="0">
                <a:latin typeface="+mn-lt"/>
              </a:rPr>
              <a:t>2</a:t>
            </a:r>
            <a:r>
              <a:rPr lang="sr-Cyrl-RS" sz="3000" b="1" dirty="0">
                <a:latin typeface="+mn-lt"/>
              </a:rPr>
              <a:t>. годину</a:t>
            </a:r>
            <a:endParaRPr lang="en-US" sz="3000" b="1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55543204"/>
              </p:ext>
            </p:extLst>
          </p:nvPr>
        </p:nvGraphicFramePr>
        <p:xfrm>
          <a:off x="152400" y="1143000"/>
          <a:ext cx="8534400" cy="5076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154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8610600" cy="685800"/>
          </a:xfrm>
        </p:spPr>
        <p:txBody>
          <a:bodyPr>
            <a:noAutofit/>
          </a:bodyPr>
          <a:lstStyle/>
          <a:p>
            <a:r>
              <a:rPr lang="sr-Cyrl-RS" sz="3600" b="1" dirty="0">
                <a:latin typeface="+mn-lt"/>
              </a:rPr>
              <a:t>Шта се променило у односу на 20</a:t>
            </a:r>
            <a:r>
              <a:rPr lang="en-US" sz="3600" b="1" dirty="0">
                <a:latin typeface="+mn-lt"/>
              </a:rPr>
              <a:t>21?</a:t>
            </a:r>
            <a:endParaRPr lang="en-US" sz="3600" dirty="0">
              <a:latin typeface="+mn-lt"/>
            </a:endParaRP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4122872974"/>
              </p:ext>
            </p:extLst>
          </p:nvPr>
        </p:nvGraphicFramePr>
        <p:xfrm>
          <a:off x="1143000" y="1143000"/>
          <a:ext cx="7772400" cy="452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89000" y="1600200"/>
            <a:ext cx="8026400" cy="457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" indent="0" algn="just">
              <a:buNone/>
            </a:pPr>
            <a:r>
              <a:rPr lang="sr-Cyrl-RS" dirty="0"/>
              <a:t>Укупан Буџет наше општине у 20</a:t>
            </a:r>
            <a:r>
              <a:rPr lang="en-US" dirty="0"/>
              <a:t>22</a:t>
            </a:r>
            <a:r>
              <a:rPr lang="sr-Cyrl-RS" dirty="0"/>
              <a:t>. години биће мањи у односу на последњу измену Одлуке о буџету за 20</a:t>
            </a:r>
            <a:r>
              <a:rPr lang="en-US" dirty="0"/>
              <a:t>21</a:t>
            </a:r>
            <a:r>
              <a:rPr lang="sr-Cyrl-RS" dirty="0"/>
              <a:t>. годину за </a:t>
            </a:r>
            <a:r>
              <a:rPr lang="sr-Cyrl-RS" dirty="0" smtClean="0">
                <a:solidFill>
                  <a:srgbClr val="FFC000"/>
                </a:solidFill>
              </a:rPr>
              <a:t>18,922,776</a:t>
            </a:r>
            <a:r>
              <a:rPr lang="sr-Cyrl-RS" dirty="0">
                <a:solidFill>
                  <a:srgbClr val="FFC000"/>
                </a:solidFill>
              </a:rPr>
              <a:t>‬.</a:t>
            </a:r>
            <a:r>
              <a:rPr lang="en-US" dirty="0">
                <a:solidFill>
                  <a:srgbClr val="FFC000"/>
                </a:solidFill>
              </a:rPr>
              <a:t>00</a:t>
            </a:r>
            <a:r>
              <a:rPr lang="sr-Cyrl-RS" dirty="0">
                <a:solidFill>
                  <a:srgbClr val="FFC000"/>
                </a:solidFill>
              </a:rPr>
              <a:t> </a:t>
            </a:r>
            <a:r>
              <a:rPr lang="sr-Cyrl-RS" dirty="0"/>
              <a:t>динара, односно за</a:t>
            </a:r>
            <a:r>
              <a:rPr lang="sr-Cyrl-RS" dirty="0">
                <a:solidFill>
                  <a:srgbClr val="FF0000"/>
                </a:solidFill>
              </a:rPr>
              <a:t>  </a:t>
            </a:r>
            <a:r>
              <a:rPr lang="sr-Cyrl-RS" dirty="0" smtClean="0">
                <a:solidFill>
                  <a:srgbClr val="FFC000"/>
                </a:solidFill>
              </a:rPr>
              <a:t>10.95</a:t>
            </a:r>
            <a:r>
              <a:rPr lang="sr-Cyrl-RS" b="1" dirty="0">
                <a:solidFill>
                  <a:srgbClr val="FFC000"/>
                </a:solidFill>
              </a:rPr>
              <a:t>%</a:t>
            </a:r>
            <a:r>
              <a:rPr lang="sr-Cyrl-RS" dirty="0">
                <a:solidFill>
                  <a:srgbClr val="FFC000"/>
                </a:solidFill>
              </a:rPr>
              <a:t>.</a:t>
            </a:r>
          </a:p>
          <a:p>
            <a:pPr marL="28575" indent="0" algn="just">
              <a:buNone/>
            </a:pPr>
            <a:endParaRPr lang="sr-Cyrl-RS" dirty="0">
              <a:solidFill>
                <a:srgbClr val="FFC000"/>
              </a:solidFill>
            </a:endParaRPr>
          </a:p>
          <a:p>
            <a:pPr>
              <a:defRPr/>
            </a:pPr>
            <a:r>
              <a:rPr lang="sr-Cyrl-R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Коришћење услуга и роба </a:t>
            </a:r>
            <a:r>
              <a:rPr lang="sr-Cyrl-RS" dirty="0"/>
              <a:t>је  смањено за ‭‭</a:t>
            </a:r>
            <a:r>
              <a:rPr lang="sr-Cyrl-RS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3</a:t>
            </a:r>
            <a:r>
              <a:rPr lang="sr-Cyrl-RS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,</a:t>
            </a:r>
            <a:r>
              <a:rPr lang="en-US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7</a:t>
            </a:r>
            <a:r>
              <a:rPr lang="sr-Cyrl-RS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92,000</a:t>
            </a:r>
            <a:r>
              <a:rPr lang="sr-Cyrl-RS" dirty="0">
                <a:solidFill>
                  <a:schemeClr val="bg1">
                    <a:lumMod val="75000"/>
                    <a:lumOff val="25000"/>
                  </a:schemeClr>
                </a:solidFill>
              </a:rPr>
              <a:t>‬</a:t>
            </a: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</a:rPr>
              <a:t>.00 </a:t>
            </a:r>
            <a:r>
              <a:rPr lang="sr-Cyrl-RS" dirty="0"/>
              <a:t>динара</a:t>
            </a:r>
            <a:r>
              <a:rPr lang="sr-Cyrl-RS" b="1" dirty="0"/>
              <a:t>;</a:t>
            </a:r>
          </a:p>
          <a:p>
            <a:pPr>
              <a:defRPr/>
            </a:pPr>
            <a:r>
              <a:rPr lang="sr-Cyrl-RS" alt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 резерве </a:t>
            </a:r>
            <a:r>
              <a:rPr lang="sr-Cyrl-RS" dirty="0"/>
              <a:t>су смањена за </a:t>
            </a:r>
            <a:r>
              <a:rPr lang="en-US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950</a:t>
            </a:r>
            <a:r>
              <a:rPr lang="sr-Cyrl-RS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,000.00 </a:t>
            </a:r>
            <a:r>
              <a:rPr lang="sr-Cyrl-RS" dirty="0"/>
              <a:t>динара</a:t>
            </a:r>
          </a:p>
          <a:p>
            <a:pPr>
              <a:defRPr/>
            </a:pPr>
            <a:r>
              <a:rPr lang="sr-Cyrl-RS" b="1" dirty="0">
                <a:solidFill>
                  <a:srgbClr val="FF0000"/>
                </a:solidFill>
              </a:rPr>
              <a:t>Капитални издаци </a:t>
            </a:r>
            <a:r>
              <a:rPr lang="sr-Cyrl-RS" dirty="0"/>
              <a:t>су смањени за  за </a:t>
            </a:r>
            <a:r>
              <a:rPr lang="sr-Cyrl-RS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1,800,000.00</a:t>
            </a:r>
            <a:r>
              <a:rPr lang="sr-Cyrl-RS" dirty="0" smtClean="0"/>
              <a:t> </a:t>
            </a:r>
            <a:r>
              <a:rPr lang="sr-Cyrl-RS" dirty="0"/>
              <a:t>динара</a:t>
            </a:r>
          </a:p>
          <a:p>
            <a:pPr>
              <a:defRPr/>
            </a:pPr>
            <a:r>
              <a:rPr lang="sr-Cyrl-RS" b="1" dirty="0">
                <a:solidFill>
                  <a:srgbClr val="FF0000"/>
                </a:solidFill>
              </a:rPr>
              <a:t>Социјална заштита </a:t>
            </a:r>
            <a:r>
              <a:rPr lang="sr-Cyrl-RS" dirty="0"/>
              <a:t>је смањена за </a:t>
            </a:r>
            <a:r>
              <a:rPr lang="sr-Cyrl-RS" dirty="0">
                <a:solidFill>
                  <a:schemeClr val="bg1">
                    <a:lumMod val="75000"/>
                    <a:lumOff val="25000"/>
                  </a:schemeClr>
                </a:solidFill>
              </a:rPr>
              <a:t>1,000,000.00</a:t>
            </a:r>
            <a:r>
              <a:rPr lang="sr-Cyrl-RS" dirty="0"/>
              <a:t> динара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sr-Cyrl-RS" b="1" dirty="0"/>
          </a:p>
          <a:p>
            <a:pPr>
              <a:defRPr/>
            </a:pPr>
            <a:endParaRPr lang="sr-Cyrl-RS" dirty="0"/>
          </a:p>
          <a:p>
            <a:pPr>
              <a:defRPr/>
            </a:pPr>
            <a:endParaRPr lang="sr-Cyrl-RS" dirty="0"/>
          </a:p>
          <a:p>
            <a:pPr>
              <a:buFont typeface="Arial" panose="020B0604020202020204" pitchFamily="34" charset="0"/>
              <a:buChar char="•"/>
            </a:pPr>
            <a:r>
              <a:rPr lang="sr-Cyrl-RS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за запослене </a:t>
            </a:r>
            <a:r>
              <a:rPr lang="sr-Cyrl-RS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‭</a:t>
            </a:r>
            <a:r>
              <a:rPr lang="sr-Cyrl-RS" dirty="0"/>
              <a:t>повећани су за </a:t>
            </a:r>
            <a:r>
              <a:rPr lang="en-US" dirty="0">
                <a:cs typeface="Calibri" pitchFamily="34" charset="0"/>
              </a:rPr>
              <a:t>245,000.00 </a:t>
            </a:r>
            <a:r>
              <a:rPr lang="sr-Cyrl-RS" dirty="0"/>
              <a:t>динара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altLang="en-US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Остали расходи </a:t>
            </a:r>
            <a:r>
              <a:rPr lang="sr-Cyrl-RS" dirty="0"/>
              <a:t>су повећани за 2,270,000.00 динара;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ct val="20000"/>
              </a:spcBef>
              <a:buFontTx/>
              <a:buChar char="•"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46847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2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2" grpId="0">
        <p:bldAsOne/>
      </p:bldGraphic>
      <p:bldGraphic spid="12" grpId="1">
        <p:bldAsOne/>
      </p:bldGraphic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6600" y="214135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>
                <a:latin typeface="+mn-lt"/>
              </a:rPr>
              <a:t>Расходи буџета по програмима</a:t>
            </a:r>
            <a:endParaRPr lang="en-US" sz="30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548413"/>
              </p:ext>
            </p:extLst>
          </p:nvPr>
        </p:nvGraphicFramePr>
        <p:xfrm>
          <a:off x="990600" y="1450855"/>
          <a:ext cx="7848600" cy="430093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113521">
                  <a:extLst>
                    <a:ext uri="{9D8B030D-6E8A-4147-A177-3AD203B41FA5}">
                      <a16:colId xmlns:a16="http://schemas.microsoft.com/office/drawing/2014/main" val="1754900752"/>
                    </a:ext>
                  </a:extLst>
                </a:gridCol>
                <a:gridCol w="2207589">
                  <a:extLst>
                    <a:ext uri="{9D8B030D-6E8A-4147-A177-3AD203B41FA5}">
                      <a16:colId xmlns:a16="http://schemas.microsoft.com/office/drawing/2014/main" val="826029379"/>
                    </a:ext>
                  </a:extLst>
                </a:gridCol>
                <a:gridCol w="1527490">
                  <a:extLst>
                    <a:ext uri="{9D8B030D-6E8A-4147-A177-3AD203B41FA5}">
                      <a16:colId xmlns:a16="http://schemas.microsoft.com/office/drawing/2014/main" val="2943394881"/>
                    </a:ext>
                  </a:extLst>
                </a:gridCol>
              </a:tblGrid>
              <a:tr h="854175">
                <a:tc>
                  <a:txBody>
                    <a:bodyPr/>
                    <a:lstStyle/>
                    <a:p>
                      <a:pPr algn="ctr"/>
                      <a:endParaRPr lang="sr-Cyrl-RS" sz="1200" dirty="0"/>
                    </a:p>
                    <a:p>
                      <a:pPr algn="ctr"/>
                      <a:r>
                        <a:rPr lang="sr-Cyrl-RS" sz="1800" dirty="0"/>
                        <a:t>Назив програма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буџету за 202</a:t>
                      </a:r>
                      <a:r>
                        <a:rPr lang="en-US" sz="1200" dirty="0"/>
                        <a:t>2</a:t>
                      </a:r>
                      <a:r>
                        <a:rPr lang="sr-Cyrl-RS" sz="1200" dirty="0"/>
                        <a:t>. 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39698"/>
                  </a:ext>
                </a:extLst>
              </a:tr>
              <a:tr h="447425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2. Комуналне делатности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/>
                        <a:t>2,000,000.00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/>
                        <a:t>1,3</a:t>
                      </a:r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863823"/>
                  </a:ext>
                </a:extLst>
              </a:tr>
              <a:tr h="447425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11. Социјална и дечија заштита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/>
                        <a:t>3,000,000.00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1,96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30366"/>
                  </a:ext>
                </a:extLst>
              </a:tr>
              <a:tr h="447425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13. Развој културе и информисања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r>
                        <a:rPr lang="sr-Cyrl-RS" sz="1600" dirty="0"/>
                        <a:t>,</a:t>
                      </a:r>
                      <a:r>
                        <a:rPr lang="en-US" sz="1600" dirty="0"/>
                        <a:t>4</a:t>
                      </a:r>
                      <a:r>
                        <a:rPr lang="sr-Cyrl-RS" sz="1600" dirty="0"/>
                        <a:t>00,000.00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141709"/>
                  </a:ext>
                </a:extLst>
              </a:tr>
              <a:tr h="447425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14. Развој спорта и омладине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/>
                        <a:t>4,</a:t>
                      </a:r>
                      <a:r>
                        <a:rPr lang="en-US" sz="1600" dirty="0"/>
                        <a:t>9</a:t>
                      </a:r>
                      <a:r>
                        <a:rPr lang="sr-Cyrl-RS" sz="1600" dirty="0"/>
                        <a:t>00.000.00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  <a:r>
                        <a:rPr lang="sr-Cyrl-RS" sz="1600" dirty="0"/>
                        <a:t>,</a:t>
                      </a:r>
                      <a:r>
                        <a:rPr lang="en-US" sz="1600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639953"/>
                  </a:ext>
                </a:extLst>
              </a:tr>
              <a:tr h="447425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15. Опште услуге локалне самоуправе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r>
                        <a:rPr lang="sr-Cyrl-RS" sz="1600" dirty="0" smtClean="0"/>
                        <a:t>6,</a:t>
                      </a:r>
                      <a:r>
                        <a:rPr lang="en-US" sz="1600" dirty="0"/>
                        <a:t>198</a:t>
                      </a:r>
                      <a:r>
                        <a:rPr lang="sr-Cyrl-RS" sz="1600" dirty="0"/>
                        <a:t>,</a:t>
                      </a:r>
                      <a:r>
                        <a:rPr lang="en-US" sz="1600" dirty="0"/>
                        <a:t>250</a:t>
                      </a:r>
                      <a:r>
                        <a:rPr lang="sr-Cyrl-RS" sz="1600" dirty="0"/>
                        <a:t>.00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  <a:r>
                        <a:rPr lang="sr-Cyrl-RS" sz="1600" dirty="0" smtClean="0"/>
                        <a:t>2,51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910891"/>
                  </a:ext>
                </a:extLst>
              </a:tr>
              <a:tr h="447425">
                <a:tc>
                  <a:txBody>
                    <a:bodyPr/>
                    <a:lstStyle/>
                    <a:p>
                      <a:r>
                        <a:rPr lang="sr-Cyrl-RS" sz="1400" dirty="0"/>
                        <a:t>Програм 16. Политички систем локалне самоуправе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/>
                        <a:t>4</a:t>
                      </a:r>
                      <a:r>
                        <a:rPr lang="en-US" sz="1600" dirty="0"/>
                        <a:t>6</a:t>
                      </a:r>
                      <a:r>
                        <a:rPr lang="sr-Cyrl-RS" sz="1600" dirty="0"/>
                        <a:t>,</a:t>
                      </a:r>
                      <a:r>
                        <a:rPr lang="en-US" sz="1600" dirty="0"/>
                        <a:t>387</a:t>
                      </a:r>
                      <a:r>
                        <a:rPr lang="sr-Cyrl-RS" sz="1600" dirty="0"/>
                        <a:t>,</a:t>
                      </a:r>
                      <a:r>
                        <a:rPr lang="en-US" sz="1600" dirty="0"/>
                        <a:t>75</a:t>
                      </a:r>
                      <a:r>
                        <a:rPr lang="sr-Cyrl-RS" sz="1600" dirty="0"/>
                        <a:t>0.00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/>
                        <a:t>30,</a:t>
                      </a:r>
                      <a:r>
                        <a:rPr lang="en-US" sz="1600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446889"/>
                  </a:ext>
                </a:extLst>
              </a:tr>
              <a:tr h="691474">
                <a:tc>
                  <a:txBody>
                    <a:bodyPr/>
                    <a:lstStyle/>
                    <a:p>
                      <a:r>
                        <a:rPr lang="sr-Cyrl-RS" sz="1600" dirty="0"/>
                        <a:t>Укупни расходи по програмима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/>
                        <a:t>1</a:t>
                      </a:r>
                      <a:r>
                        <a:rPr lang="en-US" sz="2000" dirty="0" smtClean="0"/>
                        <a:t>5</a:t>
                      </a:r>
                      <a:r>
                        <a:rPr lang="sr-Cyrl-RS" sz="2000" dirty="0" smtClean="0"/>
                        <a:t>3,</a:t>
                      </a:r>
                      <a:r>
                        <a:rPr lang="en-US" sz="2000" dirty="0"/>
                        <a:t>886</a:t>
                      </a:r>
                      <a:r>
                        <a:rPr lang="sr-Cyrl-RS" sz="2000" dirty="0"/>
                        <a:t>,</a:t>
                      </a:r>
                      <a:r>
                        <a:rPr lang="en-US" sz="2000" dirty="0"/>
                        <a:t>000</a:t>
                      </a:r>
                      <a:r>
                        <a:rPr lang="sr-Cyrl-RS" sz="2000" dirty="0"/>
                        <a:t>.00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/>
                        <a:t>100,00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962" y="47045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356347579"/>
              </p:ext>
            </p:extLst>
          </p:nvPr>
        </p:nvGraphicFramePr>
        <p:xfrm>
          <a:off x="762000" y="1752600"/>
          <a:ext cx="7772400" cy="3852388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99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0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99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24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Р</a:t>
                      </a:r>
                      <a:r>
                        <a:rPr lang="sr-Cyrl-RS" sz="1600" dirty="0">
                          <a:effectLst/>
                        </a:rPr>
                        <a:t>ед</a:t>
                      </a:r>
                      <a:r>
                        <a:rPr lang="en-US" sz="1600" dirty="0">
                          <a:effectLst/>
                        </a:rPr>
                        <a:t>. бр.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Назив </a:t>
                      </a:r>
                      <a:r>
                        <a:rPr lang="sr-Cyrl-RS" sz="1600" dirty="0">
                          <a:effectLst/>
                        </a:rPr>
                        <a:t>буџетског </a:t>
                      </a:r>
                      <a:r>
                        <a:rPr lang="en-US" sz="1600" dirty="0">
                          <a:effectLst/>
                        </a:rPr>
                        <a:t>корисника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/>
                        <a:t>Средства из Нацрта Одлуке о буџету за 20</a:t>
                      </a:r>
                      <a:r>
                        <a:rPr lang="en-US" sz="1600" dirty="0"/>
                        <a:t>22</a:t>
                      </a:r>
                      <a:r>
                        <a:rPr lang="sr-Cyrl-RS" sz="1600" dirty="0"/>
                        <a:t>. годину  (износ у динарима)</a:t>
                      </a:r>
                      <a:endParaRPr lang="en-US" sz="16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/>
                        <a:t>%  буџета по кориснику</a:t>
                      </a:r>
                      <a:endParaRPr lang="en-US" sz="16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4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Скупштина </a:t>
                      </a:r>
                      <a:r>
                        <a:rPr lang="sr-Cyrl-RS" sz="1800" dirty="0">
                          <a:effectLst/>
                        </a:rPr>
                        <a:t>општине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8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sr-Cyrl-RS" sz="1800" dirty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156</a:t>
                      </a:r>
                      <a:r>
                        <a:rPr lang="sr-Cyrl-RS" sz="1800" dirty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000</a:t>
                      </a:r>
                      <a:r>
                        <a:rPr lang="sr-Cyrl-RS" sz="1800" dirty="0">
                          <a:effectLst/>
                          <a:latin typeface="Times New Roman"/>
                          <a:ea typeface="Times New Roman"/>
                        </a:rPr>
                        <a:t>.00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800" dirty="0">
                          <a:effectLst/>
                          <a:latin typeface="Times New Roman"/>
                          <a:ea typeface="Times New Roman"/>
                        </a:rPr>
                        <a:t>15,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80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4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800" dirty="0">
                          <a:effectLst/>
                          <a:latin typeface="+mn-lt"/>
                          <a:ea typeface="Times New Roman"/>
                        </a:rPr>
                        <a:t>Председник општине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17,926,00</a:t>
                      </a:r>
                      <a:r>
                        <a:rPr lang="sr-Cyrl-RS" sz="18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.00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11,72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4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800" dirty="0">
                          <a:effectLst/>
                        </a:rPr>
                        <a:t>Општинско</a:t>
                      </a:r>
                      <a:r>
                        <a:rPr lang="en-US" sz="1800" dirty="0">
                          <a:effectLst/>
                        </a:rPr>
                        <a:t> веће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8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3,</a:t>
                      </a:r>
                      <a:r>
                        <a:rPr lang="sr-Cyrl-RS" sz="1800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05,750.00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sr-Cyrl-RS" sz="1800" dirty="0">
                          <a:effectLst/>
                          <a:latin typeface="Times New Roman"/>
                          <a:ea typeface="Times New Roman"/>
                        </a:rPr>
                        <a:t>2.86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4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4.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dirty="0">
                          <a:effectLst/>
                        </a:rPr>
                        <a:t>Општинска </a:t>
                      </a:r>
                      <a:r>
                        <a:rPr lang="en-US" sz="1800" dirty="0">
                          <a:effectLst/>
                        </a:rPr>
                        <a:t>управа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r>
                        <a:rPr lang="sr-Cyrl-RS" sz="1800" dirty="0" smtClean="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,198,250.00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800" dirty="0"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sr-Cyrl-RS" sz="1800" dirty="0">
                          <a:effectLst/>
                          <a:latin typeface="Times New Roman"/>
                          <a:ea typeface="Times New Roman"/>
                        </a:rPr>
                        <a:t>77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42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У К У П Н О: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r>
                        <a:rPr lang="sr-Cyrl-RS" sz="1800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,886,000.00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100,00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61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8001000" cy="730250"/>
          </a:xfrm>
        </p:spPr>
        <p:txBody>
          <a:bodyPr>
            <a:normAutofit fontScale="90000"/>
          </a:bodyPr>
          <a:lstStyle/>
          <a:p>
            <a:r>
              <a:rPr lang="sr-Cyrl-RS" sz="3000" dirty="0"/>
              <a:t>Ко све може да учествује у изради буџета? </a:t>
            </a:r>
            <a:endParaRPr lang="en-US" sz="300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8850175"/>
              </p:ext>
            </p:extLst>
          </p:nvPr>
        </p:nvGraphicFramePr>
        <p:xfrm>
          <a:off x="1676400" y="1600200"/>
          <a:ext cx="57912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5FB0A07-249F-4345-993B-6AB4700608B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925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6" dur="875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620000" cy="1143000"/>
          </a:xfrm>
        </p:spPr>
        <p:txBody>
          <a:bodyPr>
            <a:noAutofit/>
          </a:bodyPr>
          <a:lstStyle/>
          <a:p>
            <a:pPr algn="l"/>
            <a:r>
              <a:rPr lang="sr-Cyrl-RS" sz="3000" dirty="0">
                <a:latin typeface="+mn-lt"/>
              </a:rPr>
              <a:t>Кључне добробити од</a:t>
            </a:r>
            <a:br>
              <a:rPr lang="sr-Cyrl-RS" sz="3000" dirty="0">
                <a:latin typeface="+mn-lt"/>
              </a:rPr>
            </a:br>
            <a:r>
              <a:rPr lang="sr-Cyrl-RS" sz="3000" dirty="0">
                <a:latin typeface="+mn-lt"/>
              </a:rPr>
              <a:t>партиципације јавности</a:t>
            </a:r>
            <a:endParaRPr lang="en-US" sz="3000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86923" y="1872734"/>
            <a:ext cx="3466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>
                <a:solidFill>
                  <a:srgbClr val="FF0000"/>
                </a:solidFill>
              </a:rPr>
              <a:t>Добробити за локалне власти: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2438400"/>
            <a:ext cx="7467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  <a:r>
              <a:rPr lang="ru-RU" dirty="0"/>
              <a:t>Јача поверење између грађана и власти</a:t>
            </a:r>
            <a:endParaRPr lang="en-US" dirty="0"/>
          </a:p>
          <a:p>
            <a:endParaRPr lang="ru-RU" dirty="0"/>
          </a:p>
          <a:p>
            <a:r>
              <a:rPr lang="en-US" dirty="0"/>
              <a:t>-</a:t>
            </a:r>
            <a:r>
              <a:rPr lang="ru-RU" dirty="0"/>
              <a:t>Повећан кредибилитет локалних власти у заједници</a:t>
            </a:r>
            <a:endParaRPr lang="en-US" dirty="0"/>
          </a:p>
          <a:p>
            <a:pPr marL="285750" indent="-285750">
              <a:buFontTx/>
              <a:buChar char="-"/>
            </a:pPr>
            <a:endParaRPr lang="ru-RU" dirty="0"/>
          </a:p>
          <a:p>
            <a:r>
              <a:rPr lang="en-US" dirty="0"/>
              <a:t>-</a:t>
            </a:r>
            <a:r>
              <a:rPr lang="sr-Cyrl-RS" dirty="0"/>
              <a:t>Доприноси транспарентности рада ЛС</a:t>
            </a:r>
            <a:endParaRPr lang="en-US" dirty="0"/>
          </a:p>
          <a:p>
            <a:pPr marL="285750" indent="-285750">
              <a:buFontTx/>
              <a:buChar char="-"/>
            </a:pPr>
            <a:endParaRPr lang="sr-Cyrl-RS" dirty="0"/>
          </a:p>
          <a:p>
            <a:r>
              <a:rPr lang="en-US" dirty="0"/>
              <a:t>-</a:t>
            </a:r>
            <a:r>
              <a:rPr lang="ru-RU" dirty="0"/>
              <a:t>Помаже ЛС да идентификује потребе заједнице</a:t>
            </a:r>
            <a:endParaRPr lang="en-US" dirty="0"/>
          </a:p>
          <a:p>
            <a:pPr marL="285750" indent="-285750">
              <a:buFontTx/>
              <a:buChar char="-"/>
            </a:pPr>
            <a:endParaRPr lang="ru-RU" dirty="0"/>
          </a:p>
          <a:p>
            <a:r>
              <a:rPr lang="en-US" dirty="0"/>
              <a:t>-</a:t>
            </a:r>
            <a:r>
              <a:rPr lang="ru-RU" dirty="0"/>
              <a:t>Донете одлуке су одрживије и имају већи легитимитет</a:t>
            </a:r>
            <a:endParaRPr lang="en-US" dirty="0"/>
          </a:p>
          <a:p>
            <a:endParaRPr lang="ru-RU" dirty="0"/>
          </a:p>
          <a:p>
            <a:r>
              <a:rPr lang="en-US" dirty="0"/>
              <a:t>- </a:t>
            </a:r>
            <a:r>
              <a:rPr lang="ru-RU" dirty="0"/>
              <a:t>Уштеда у времену и новцу путем уважавања интереса</a:t>
            </a:r>
          </a:p>
          <a:p>
            <a:r>
              <a:rPr lang="ru-RU" dirty="0"/>
              <a:t>заједнице у раној фази процеса</a:t>
            </a:r>
            <a:endParaRPr lang="en-US" dirty="0"/>
          </a:p>
          <a:p>
            <a:endParaRPr lang="ru-RU" dirty="0"/>
          </a:p>
          <a:p>
            <a:r>
              <a:rPr lang="en-US" dirty="0"/>
              <a:t>- </a:t>
            </a:r>
            <a:r>
              <a:rPr lang="ru-RU" dirty="0"/>
              <a:t>Заједничким радом ЛС и грађани успевају да дођу до</a:t>
            </a:r>
          </a:p>
          <a:p>
            <a:r>
              <a:rPr lang="sr-Cyrl-RS" dirty="0"/>
              <a:t>креативнијих начина решавања проблема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745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0250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sr-Cyrl-RS" sz="3000" dirty="0">
                <a:latin typeface="+mn-lt"/>
              </a:rPr>
              <a:t>Кључне добробити од</a:t>
            </a:r>
            <a:br>
              <a:rPr lang="sr-Cyrl-RS" sz="3000" dirty="0">
                <a:latin typeface="+mn-lt"/>
              </a:rPr>
            </a:br>
            <a:r>
              <a:rPr lang="sr-Cyrl-RS" sz="3000" dirty="0">
                <a:latin typeface="+mn-lt"/>
              </a:rPr>
              <a:t>партиципације јавности</a:t>
            </a:r>
            <a:endParaRPr lang="en-US" sz="30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88853" y="1971587"/>
            <a:ext cx="4880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Добробити за грађане и локалну заједницу: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2667000"/>
            <a:ext cx="674189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•Остваривање основних грађанских права</a:t>
            </a:r>
            <a:endParaRPr lang="en-US" dirty="0"/>
          </a:p>
          <a:p>
            <a:endParaRPr lang="sr-Cyrl-RS" dirty="0"/>
          </a:p>
          <a:p>
            <a:r>
              <a:rPr lang="ru-RU" dirty="0"/>
              <a:t>•Боље разумевање функционисања локалне самоуправе</a:t>
            </a:r>
            <a:endParaRPr lang="en-US" dirty="0"/>
          </a:p>
          <a:p>
            <a:endParaRPr lang="ru-RU" dirty="0"/>
          </a:p>
          <a:p>
            <a:r>
              <a:rPr lang="ru-RU" dirty="0"/>
              <a:t>•Могућност изражавања сопствених потреба и мишљења пре</a:t>
            </a:r>
          </a:p>
          <a:p>
            <a:r>
              <a:rPr lang="sr-Cyrl-RS" dirty="0"/>
              <a:t>доношења одлуке</a:t>
            </a:r>
            <a:endParaRPr lang="en-US" dirty="0"/>
          </a:p>
          <a:p>
            <a:endParaRPr lang="sr-Cyrl-RS" dirty="0"/>
          </a:p>
          <a:p>
            <a:r>
              <a:rPr lang="ru-RU" dirty="0"/>
              <a:t>•Осећај укључености и власништва над донетим одлукама</a:t>
            </a:r>
            <a:endParaRPr lang="en-US" dirty="0"/>
          </a:p>
          <a:p>
            <a:endParaRPr lang="ru-RU" dirty="0"/>
          </a:p>
          <a:p>
            <a:r>
              <a:rPr lang="ru-RU" dirty="0"/>
              <a:t>•Повећан ниво одговорности и идентификације са</a:t>
            </a:r>
          </a:p>
          <a:p>
            <a:r>
              <a:rPr lang="sr-Cyrl-RS" dirty="0"/>
              <a:t>сопственом заједницом</a:t>
            </a:r>
            <a:endParaRPr lang="en-US" dirty="0"/>
          </a:p>
          <a:p>
            <a:endParaRPr lang="sr-Cyrl-RS" dirty="0"/>
          </a:p>
          <a:p>
            <a:r>
              <a:rPr lang="ru-RU" dirty="0"/>
              <a:t>•Омогућава развој компетенција за информисано и активно</a:t>
            </a:r>
          </a:p>
          <a:p>
            <a:r>
              <a:rPr lang="ru-RU" dirty="0"/>
              <a:t>учешће у демократском животу заједнице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62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75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609600"/>
            <a:ext cx="7182862" cy="730610"/>
          </a:xfrm>
        </p:spPr>
        <p:txBody>
          <a:bodyPr>
            <a:normAutofit/>
          </a:bodyPr>
          <a:lstStyle/>
          <a:p>
            <a:r>
              <a:rPr lang="sr-Cyrl-RS" sz="3000" b="1" dirty="0">
                <a:latin typeface="+mn-lt"/>
              </a:rPr>
              <a:t>На основу чега се доноси буџет</a:t>
            </a:r>
            <a:r>
              <a:rPr lang="en-US" sz="3000" b="1" dirty="0">
                <a:latin typeface="+mn-lt"/>
              </a:rPr>
              <a:t>?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36746895"/>
              </p:ext>
            </p:extLst>
          </p:nvPr>
        </p:nvGraphicFramePr>
        <p:xfrm>
          <a:off x="539552" y="1524000"/>
          <a:ext cx="7749480" cy="4703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950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533400"/>
            <a:ext cx="2667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000" b="1" dirty="0">
                <a:solidFill>
                  <a:schemeClr val="accent1">
                    <a:lumMod val="75000"/>
                  </a:schemeClr>
                </a:solidFill>
              </a:rPr>
              <a:t>САДРЖАЈ</a:t>
            </a:r>
            <a:endParaRPr lang="en-US" sz="3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990600"/>
            <a:ext cx="75376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општине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en-US" dirty="0"/>
              <a:t>20</a:t>
            </a:r>
            <a:r>
              <a:rPr lang="en-US" dirty="0">
                <a:ea typeface="Cambria" pitchFamily="18" charset="0"/>
              </a:rPr>
              <a:t>22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20</a:t>
            </a:r>
            <a:r>
              <a:rPr lang="en-US" dirty="0"/>
              <a:t>21</a:t>
            </a:r>
            <a:r>
              <a:rPr lang="sr-Cyrl-RS" dirty="0"/>
              <a:t>. 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20</a:t>
            </a:r>
            <a:r>
              <a:rPr lang="en-US" dirty="0"/>
              <a:t>22</a:t>
            </a:r>
            <a:r>
              <a:rPr lang="sr-Cyrl-RS" dirty="0"/>
              <a:t>. 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20</a:t>
            </a:r>
            <a:r>
              <a:rPr lang="en-US" dirty="0"/>
              <a:t>21</a:t>
            </a:r>
            <a:r>
              <a:rPr lang="sr-Cyrl-RS" dirty="0"/>
              <a:t>. 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и индиректним буџетским корисницима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908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917"/>
            <a:ext cx="8229600" cy="1524000"/>
          </a:xfrm>
        </p:spPr>
        <p:txBody>
          <a:bodyPr>
            <a:noAutofit/>
          </a:bodyPr>
          <a:lstStyle/>
          <a:p>
            <a:r>
              <a:rPr lang="sr-Cyrl-RS" sz="3200" dirty="0">
                <a:latin typeface="+mn-lt"/>
              </a:rPr>
              <a:t>Надлежности општине Палилула</a:t>
            </a:r>
            <a:br>
              <a:rPr lang="sr-Cyrl-RS" sz="3200" dirty="0">
                <a:latin typeface="+mn-lt"/>
              </a:rPr>
            </a:br>
            <a:r>
              <a:rPr lang="sr-Cyrl-RS" sz="3200" dirty="0">
                <a:latin typeface="+mn-lt"/>
              </a:rPr>
              <a:t>које се могу финансирати из буџета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1752600"/>
            <a:ext cx="7391400" cy="4572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Cyrl-RS" sz="1400" dirty="0"/>
              <a:t>Уређује и утврђује начин коришћења и управљања сеоским водоводима, изворима, јавним бунарима и чесмама</a:t>
            </a:r>
          </a:p>
          <a:p>
            <a:pPr algn="just"/>
            <a:r>
              <a:rPr lang="sr-Cyrl-RS" sz="1400" dirty="0"/>
              <a:t>Подстиче развој културно-уметничког аматеризма на свом подручју и обезбеђује услове за одржавање културних манифестација, утврђује културне и спортске манифестације од значаја за ГО</a:t>
            </a:r>
          </a:p>
          <a:p>
            <a:pPr algn="just"/>
            <a:r>
              <a:rPr lang="sr-Cyrl-RS" sz="1400" dirty="0"/>
              <a:t>Подстиче задовољење потреба грађана у области спорта на подручју ГО, учествује у реализацији система школског спорта и обезбеђује услове  за организовање и одржавање спортских манифестација и такмичења, у складу са законом и прописима града</a:t>
            </a:r>
          </a:p>
          <a:p>
            <a:pPr algn="just"/>
            <a:r>
              <a:rPr lang="sr-Cyrl-RS" sz="1400" dirty="0"/>
              <a:t>Помаже одржавање основних школа и дечијих вртића и задружних домова на територији градске општине у складу са законом и прописима града</a:t>
            </a:r>
          </a:p>
          <a:p>
            <a:pPr algn="just"/>
            <a:r>
              <a:rPr lang="sr-Cyrl-RS" sz="1400" dirty="0"/>
              <a:t>Помаже развој и унапређење пољопривреде на свом подручју</a:t>
            </a:r>
          </a:p>
          <a:p>
            <a:pPr algn="just"/>
            <a:r>
              <a:rPr lang="sr-Cyrl-RS" sz="1400" dirty="0"/>
              <a:t>Подстиче и помаже развој задругарства</a:t>
            </a:r>
          </a:p>
          <a:p>
            <a:pPr algn="just"/>
            <a:r>
              <a:rPr lang="sr-Cyrl-RS" sz="1400" dirty="0"/>
              <a:t>Помаже развој различитих облика самопомоћи и солидарности са лицима која су у стању социјалне потребе</a:t>
            </a:r>
          </a:p>
          <a:p>
            <a:pPr algn="just"/>
            <a:r>
              <a:rPr lang="ru-RU" sz="1400" dirty="0"/>
              <a:t>Уређује и обезбеђује обављање послова који се односе на изградњу, реконструкцију, одржавање, заштиту, коришћење, развој и управљање некатегорисаним путевима у насељу, у складу са законом и другим прописима. 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00EA0-F487-4F15-B0C7-5D5B1A493ED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81200" y="1524000"/>
            <a:ext cx="5410200" cy="388620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sr-Cyrl-RS" sz="7200" dirty="0"/>
              <a:t>На крају желимо да Вам се захвалимо што сте издвојили време за читање ове </a:t>
            </a:r>
            <a:r>
              <a:rPr lang="en-US" sz="7200" dirty="0"/>
              <a:t> </a:t>
            </a:r>
            <a:r>
              <a:rPr lang="sr-Cyrl-RS" sz="7200" dirty="0"/>
              <a:t>презентације буџета. </a:t>
            </a:r>
            <a:endParaRPr lang="en-US" sz="7200" dirty="0"/>
          </a:p>
          <a:p>
            <a:pPr marL="0" indent="0" algn="just">
              <a:buNone/>
            </a:pPr>
            <a:endParaRPr lang="en-US" sz="6400" dirty="0"/>
          </a:p>
          <a:p>
            <a:pPr marL="0" indent="0" algn="just">
              <a:buNone/>
            </a:pPr>
            <a:r>
              <a:rPr lang="sr-Cyrl-RS" sz="6400" dirty="0"/>
              <a:t>Уколико сте заинтересовани да сагледате у целини Одлуку о буџету општине Палилула</a:t>
            </a:r>
            <a:r>
              <a:rPr lang="sr-Cyrl-RS" sz="6400" dirty="0">
                <a:solidFill>
                  <a:srgbClr val="FF0000"/>
                </a:solidFill>
              </a:rPr>
              <a:t> </a:t>
            </a:r>
            <a:r>
              <a:rPr lang="sr-Cyrl-RS" sz="6400" dirty="0"/>
              <a:t>за </a:t>
            </a:r>
            <a:r>
              <a:rPr lang="en-US" sz="6400" dirty="0"/>
              <a:t>2022</a:t>
            </a:r>
            <a:r>
              <a:rPr lang="sr-Cyrl-RS" sz="6400" dirty="0"/>
              <a:t>. годину, исту можете преузети на следећем линку интернет странице Градске општине Палилула:</a:t>
            </a:r>
            <a:endParaRPr lang="en-US" sz="6400" dirty="0"/>
          </a:p>
          <a:p>
            <a:pPr marL="0" indent="0" algn="just">
              <a:buNone/>
            </a:pPr>
            <a:r>
              <a:rPr lang="sr-Cyrl-RS" sz="6400" dirty="0"/>
              <a:t> </a:t>
            </a:r>
            <a:r>
              <a:rPr lang="en-US" sz="6400" dirty="0"/>
              <a:t> </a:t>
            </a:r>
            <a:r>
              <a:rPr lang="en-US" sz="6400" dirty="0">
                <a:hlinkClick r:id="rId2"/>
              </a:rPr>
              <a:t>www.palilula.eu/budzet-opstine/</a:t>
            </a:r>
            <a:endParaRPr lang="en-US" sz="6400" dirty="0"/>
          </a:p>
          <a:p>
            <a:pPr marL="0" indent="0" algn="just">
              <a:buNone/>
            </a:pPr>
            <a:endParaRPr lang="en-US" sz="6400" dirty="0"/>
          </a:p>
          <a:p>
            <a:pPr marL="0" indent="0" algn="just">
              <a:buNone/>
            </a:pPr>
            <a:r>
              <a:rPr lang="sr-Cyrl-RS" sz="6400" dirty="0"/>
              <a:t>Све сугестије,</a:t>
            </a:r>
            <a:r>
              <a:rPr lang="en-US" sz="6400" dirty="0"/>
              <a:t> </a:t>
            </a:r>
            <a:r>
              <a:rPr lang="sr-Cyrl-RS" sz="6400" dirty="0"/>
              <a:t>предлози и примедбе на нацрт  Одлуке о буџету могу се доставити на следеће е-маил адресе:</a:t>
            </a:r>
            <a:endParaRPr lang="en-US" sz="6400" dirty="0"/>
          </a:p>
          <a:p>
            <a:pPr marL="0" indent="0" algn="just">
              <a:buNone/>
            </a:pPr>
            <a:endParaRPr lang="en-US" sz="6400" dirty="0"/>
          </a:p>
          <a:p>
            <a:pPr marL="0" indent="0" algn="just">
              <a:buNone/>
            </a:pPr>
            <a:endParaRPr lang="en-US" sz="6400" dirty="0"/>
          </a:p>
          <a:p>
            <a:pPr marL="0" indent="0" algn="just">
              <a:buNone/>
            </a:pPr>
            <a:endParaRPr lang="en-US" sz="6400" dirty="0"/>
          </a:p>
          <a:p>
            <a:pPr marL="0" indent="0" algn="just">
              <a:buNone/>
            </a:pPr>
            <a:endParaRPr lang="en-US" sz="64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7200" dirty="0"/>
          </a:p>
          <a:p>
            <a:pPr marL="0" indent="0" algn="just">
              <a:buNone/>
            </a:pPr>
            <a:endParaRPr lang="en-US" sz="7200" dirty="0"/>
          </a:p>
          <a:p>
            <a:pPr marL="0" indent="0" algn="just">
              <a:buNone/>
            </a:pPr>
            <a:endParaRPr lang="sr-Cyrl-RS" sz="7200" dirty="0"/>
          </a:p>
          <a:p>
            <a:pPr marL="0" indent="0" algn="just">
              <a:buNone/>
            </a:pP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dirty="0"/>
              <a:t>                                          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200400" y="5306604"/>
            <a:ext cx="2743200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spcAft>
                <a:spcPts val="600"/>
              </a:spcAft>
              <a:buSzPct val="160000"/>
            </a:pPr>
            <a:r>
              <a:rPr lang="en-US" sz="1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ivan.dragisic@palilula.eu</a:t>
            </a:r>
            <a:endParaRPr lang="en-US" sz="1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spcBef>
                <a:spcPct val="20000"/>
              </a:spcBef>
              <a:spcAft>
                <a:spcPts val="600"/>
              </a:spcAft>
              <a:buSzPct val="160000"/>
            </a:pPr>
            <a:r>
              <a:rPr lang="en-US" sz="1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tatjana.marjanovic@palilula.eu</a:t>
            </a:r>
            <a:endParaRPr lang="en-US" sz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spcBef>
                <a:spcPct val="20000"/>
              </a:spcBef>
              <a:spcAft>
                <a:spcPts val="600"/>
              </a:spcAft>
              <a:buSzPct val="160000"/>
            </a:pPr>
            <a:r>
              <a:rPr lang="en-US" sz="1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milos.ristic@palilula.eu</a:t>
            </a:r>
            <a:endParaRPr lang="en-US" sz="1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276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3400" y="4267200"/>
            <a:ext cx="1600200" cy="381000"/>
          </a:xfrm>
        </p:spPr>
        <p:txBody>
          <a:bodyPr>
            <a:normAutofit fontScale="92500" lnSpcReduction="10000"/>
          </a:bodyPr>
          <a:lstStyle/>
          <a:p>
            <a:r>
              <a:rPr lang="sr-Cyrl-RS" sz="1100" dirty="0"/>
              <a:t>Председник општине</a:t>
            </a:r>
          </a:p>
          <a:p>
            <a:r>
              <a:rPr lang="sr-Cyrl-RS" sz="1100" dirty="0"/>
              <a:t>Братислав Вучковић</a:t>
            </a:r>
            <a:endParaRPr lang="en-US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2362200" y="609600"/>
            <a:ext cx="59436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b="1" dirty="0"/>
              <a:t>Драги моји Палилулци,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	</a:t>
            </a:r>
            <a:r>
              <a:rPr lang="sr-Cyrl-RS" sz="1600" dirty="0"/>
              <a:t>Пред вама је документ који би требао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pPr algn="just"/>
            <a:r>
              <a:rPr lang="en-US" sz="1600" dirty="0"/>
              <a:t>	</a:t>
            </a:r>
            <a:r>
              <a:rPr lang="sr-Cyrl-RS" sz="1600" dirty="0"/>
              <a:t>Грађански буџет представља сажет и јасан приказ Нацрта Одлуке о буџету општине</a:t>
            </a:r>
            <a:r>
              <a:rPr lang="sr-Latn-RS" sz="1600" dirty="0">
                <a:solidFill>
                  <a:srgbClr val="FF0000"/>
                </a:solidFill>
              </a:rPr>
              <a:t> </a:t>
            </a:r>
            <a:r>
              <a:rPr lang="sr-Cyrl-RS" sz="1600" dirty="0"/>
              <a:t>Палилула</a:t>
            </a:r>
            <a:r>
              <a:rPr lang="sr-Cyrl-RS" sz="1600" dirty="0">
                <a:solidFill>
                  <a:srgbClr val="FF0000"/>
                </a:solidFill>
              </a:rPr>
              <a:t> </a:t>
            </a:r>
            <a:r>
              <a:rPr lang="sr-Cyrl-RS" sz="1600" dirty="0"/>
              <a:t>за </a:t>
            </a:r>
            <a:r>
              <a:rPr lang="en-US" sz="1600" dirty="0"/>
              <a:t>2022</a:t>
            </a:r>
            <a:r>
              <a:rPr lang="sr-Cyrl-RS" sz="1600" dirty="0"/>
              <a:t>. 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pPr algn="just"/>
            <a:r>
              <a:rPr lang="en-US" sz="1600" dirty="0"/>
              <a:t>	</a:t>
            </a:r>
            <a:r>
              <a:rPr lang="sr-Cyrl-RS" sz="1600" dirty="0"/>
              <a:t>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pPr algn="just"/>
            <a:r>
              <a:rPr lang="en-US" sz="1600" dirty="0"/>
              <a:t>	</a:t>
            </a:r>
            <a:r>
              <a:rPr lang="ru-RU" sz="1600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општине Палилула у заједничком постављању циљева, дефинисању приоритета и планирању развоја наше општине.</a:t>
            </a:r>
            <a:endParaRPr lang="sr-Cyrl-RS" sz="1600" dirty="0"/>
          </a:p>
          <a:p>
            <a:pPr algn="r"/>
            <a:endParaRPr lang="sr-Cyrl-RS" dirty="0"/>
          </a:p>
          <a:p>
            <a:pPr algn="r"/>
            <a:endParaRPr lang="sr-Cyrl-RS" dirty="0"/>
          </a:p>
          <a:p>
            <a:pPr algn="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312" y="1981200"/>
            <a:ext cx="1967653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83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679467"/>
            <a:ext cx="8229600" cy="570738"/>
          </a:xfrm>
        </p:spPr>
        <p:txBody>
          <a:bodyPr>
            <a:normAutofit/>
          </a:bodyPr>
          <a:lstStyle/>
          <a:p>
            <a:pPr algn="l"/>
            <a:r>
              <a:rPr lang="ru-RU" sz="3000" b="1" dirty="0">
                <a:latin typeface="+mn-lt"/>
              </a:rPr>
              <a:t>Ко се финансира из буџета?</a:t>
            </a:r>
            <a:endParaRPr lang="en-US" sz="3000" b="1" dirty="0">
              <a:latin typeface="+mn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762000" y="1501809"/>
            <a:ext cx="4648200" cy="1828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sr-Latn-RS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743200"/>
            <a:ext cx="4038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902347"/>
            <a:ext cx="8402472" cy="1184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 algn="just"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Социјалне институције (Центар за </a:t>
            </a:r>
            <a:r>
              <a:rPr lang="en-US" altLang="en-US" sz="1700" dirty="0">
                <a:cs typeface="Calibri" panose="020F0502020204030204" pitchFamily="34" charset="0"/>
              </a:rPr>
              <a:t>  </a:t>
            </a:r>
            <a:r>
              <a:rPr lang="ru-RU" altLang="en-US" sz="1700" dirty="0">
                <a:cs typeface="Calibri" panose="020F0502020204030204" pitchFamily="34" charset="0"/>
              </a:rPr>
              <a:t>социјални </a:t>
            </a:r>
            <a:r>
              <a:rPr lang="en-US" altLang="en-US" sz="1700" dirty="0">
                <a:cs typeface="Calibri" panose="020F0502020204030204" pitchFamily="34" charset="0"/>
              </a:rPr>
              <a:t> </a:t>
            </a:r>
            <a:r>
              <a:rPr lang="ru-RU" altLang="en-US" sz="1700" dirty="0">
                <a:cs typeface="Calibri" panose="020F0502020204030204" pitchFamily="34" charset="0"/>
              </a:rPr>
              <a:t>рад)</a:t>
            </a:r>
          </a:p>
          <a:p>
            <a:pPr algn="just"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965390"/>
            <a:ext cx="4479768" cy="2835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11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5562600" cy="730250"/>
          </a:xfrm>
        </p:spPr>
        <p:txBody>
          <a:bodyPr>
            <a:normAutofit fontScale="90000"/>
          </a:bodyPr>
          <a:lstStyle/>
          <a:p>
            <a:pPr algn="l"/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1219200" y="1220805"/>
            <a:ext cx="5943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400" b="1" dirty="0"/>
              <a:t>БУЏЕТ </a:t>
            </a:r>
            <a:r>
              <a:rPr lang="sr-Cyrl-RS" sz="14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400" dirty="0"/>
          </a:p>
          <a:p>
            <a:pPr algn="just"/>
            <a:r>
              <a:rPr lang="sr-Cyrl-RS" sz="14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400" dirty="0"/>
          </a:p>
          <a:p>
            <a:pPr algn="just"/>
            <a:r>
              <a:rPr lang="sr-Cyrl-RS" sz="14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400" dirty="0"/>
          </a:p>
          <a:p>
            <a:pPr algn="just"/>
            <a:r>
              <a:rPr lang="sr-Cyrl-RS" sz="14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400" dirty="0"/>
          </a:p>
          <a:p>
            <a:pPr algn="just"/>
            <a:r>
              <a:rPr lang="sr-Cyrl-RS" sz="1400" dirty="0"/>
              <a:t>Приликом дефинисања овог, за општину Палилула</a:t>
            </a:r>
            <a:r>
              <a:rPr lang="sr-Latn-RS" sz="1400" dirty="0"/>
              <a:t> </a:t>
            </a:r>
            <a:r>
              <a:rPr lang="sr-Cyrl-RS" sz="1400" dirty="0"/>
              <a:t>најважнијег 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400" dirty="0"/>
          </a:p>
          <a:p>
            <a:pPr algn="just"/>
            <a:r>
              <a:rPr lang="sr-Cyrl-RS" sz="14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4144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2200" y="349370"/>
            <a:ext cx="6019800" cy="498580"/>
          </a:xfrm>
        </p:spPr>
        <p:txBody>
          <a:bodyPr>
            <a:normAutofit/>
          </a:bodyPr>
          <a:lstStyle/>
          <a:p>
            <a:r>
              <a:rPr lang="sr-Cyrl-RS" sz="2800" b="1" dirty="0">
                <a:latin typeface="+mn-lt"/>
              </a:rPr>
              <a:t>Како се пуни општинска каса?</a:t>
            </a:r>
            <a:endParaRPr lang="sr-Latn-RS" sz="2800" b="1" dirty="0">
              <a:latin typeface="+mn-lt"/>
            </a:endParaRPr>
          </a:p>
        </p:txBody>
      </p:sp>
      <p:sp>
        <p:nvSpPr>
          <p:cNvPr id="7" name="Equals 6">
            <a:extLst>
              <a:ext uri="{FF2B5EF4-FFF2-40B4-BE49-F238E27FC236}">
                <a16:creationId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286000" y="1234206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09291" y="895137"/>
            <a:ext cx="1371600" cy="147167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200400" y="1338788"/>
            <a:ext cx="56875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15</a:t>
            </a:r>
            <a:r>
              <a:rPr lang="sr-Cyrl-RS" sz="4400" b="1" dirty="0" smtClean="0"/>
              <a:t>3</a:t>
            </a:r>
            <a:r>
              <a:rPr lang="en-US" sz="4400" b="1" dirty="0" smtClean="0"/>
              <a:t>,</a:t>
            </a:r>
            <a:r>
              <a:rPr lang="sr-Cyrl-RS" sz="4400" b="1" dirty="0"/>
              <a:t>88</a:t>
            </a:r>
            <a:r>
              <a:rPr lang="en-US" sz="4400" b="1" dirty="0"/>
              <a:t>6,</a:t>
            </a:r>
            <a:r>
              <a:rPr lang="sr-Cyrl-RS" sz="4400" b="1" dirty="0"/>
              <a:t>000</a:t>
            </a:r>
            <a:r>
              <a:rPr lang="en-US" sz="4400" b="1" dirty="0"/>
              <a:t>.00</a:t>
            </a:r>
            <a:r>
              <a:rPr lang="sr-Cyrl-RS" sz="3600" b="1" dirty="0"/>
              <a:t>динара</a:t>
            </a:r>
            <a:endParaRPr lang="en-US" sz="3600" b="1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10651623"/>
              </p:ext>
            </p:extLst>
          </p:nvPr>
        </p:nvGraphicFramePr>
        <p:xfrm>
          <a:off x="990600" y="2520806"/>
          <a:ext cx="7772400" cy="3879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0447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14" grpId="0"/>
      <p:bldGraphic spid="10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8229600" cy="457200"/>
          </a:xfrm>
        </p:spPr>
        <p:txBody>
          <a:bodyPr>
            <a:noAutofit/>
          </a:bodyPr>
          <a:lstStyle/>
          <a:p>
            <a:r>
              <a:rPr lang="sr-Cyrl-RS" sz="3000" dirty="0">
                <a:latin typeface="+mn-lt"/>
              </a:rPr>
              <a:t>Шта су приходи и примања буџета?</a:t>
            </a:r>
            <a:endParaRPr lang="en-US" sz="3000" dirty="0">
              <a:latin typeface="+mn-lt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69822413"/>
              </p:ext>
            </p:extLst>
          </p:nvPr>
        </p:nvGraphicFramePr>
        <p:xfrm>
          <a:off x="609600" y="588034"/>
          <a:ext cx="7924800" cy="5901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873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72951"/>
            <a:ext cx="8382000" cy="778098"/>
          </a:xfrm>
        </p:spPr>
        <p:txBody>
          <a:bodyPr>
            <a:noAutofit/>
          </a:bodyPr>
          <a:lstStyle/>
          <a:p>
            <a:r>
              <a:rPr lang="sr-Cyrl-RS" sz="3000" b="1" dirty="0">
                <a:latin typeface="+mn-lt"/>
              </a:rPr>
              <a:t>Структура планираних прихода и примања за 202</a:t>
            </a:r>
            <a:r>
              <a:rPr lang="en-US" sz="3000" b="1" dirty="0">
                <a:latin typeface="+mn-lt"/>
              </a:rPr>
              <a:t>2</a:t>
            </a:r>
            <a:r>
              <a:rPr lang="sr-Cyrl-RS" sz="3000" b="1" dirty="0">
                <a:latin typeface="+mn-lt"/>
              </a:rPr>
              <a:t>. годину</a:t>
            </a:r>
            <a:endParaRPr lang="en-US" sz="3000" b="1" dirty="0">
              <a:latin typeface="+mn-lt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624161277"/>
              </p:ext>
            </p:extLst>
          </p:nvPr>
        </p:nvGraphicFramePr>
        <p:xfrm>
          <a:off x="228600" y="762000"/>
          <a:ext cx="84582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5C951-0D77-491F-BA75-AF1D45BBDE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5729" y="228600"/>
            <a:ext cx="6161320" cy="787400"/>
          </a:xfrm>
        </p:spPr>
        <p:txBody>
          <a:bodyPr>
            <a:normAutofit/>
          </a:bodyPr>
          <a:lstStyle/>
          <a:p>
            <a:r>
              <a:rPr lang="sr-Cyrl-RS" sz="2000" dirty="0"/>
              <a:t>Шта СЕ ПРОМЕНИЛО У ОДНОСУ НА 2021.ГОДИНУ</a:t>
            </a:r>
            <a:endParaRPr lang="en-US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CD907D-1644-4859-8B75-51338BEB5D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180F8-7573-42A8-BB36-45C7849E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301B5ABE-054A-4690-B2F5-AFFD31F29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7912114"/>
              </p:ext>
            </p:extLst>
          </p:nvPr>
        </p:nvGraphicFramePr>
        <p:xfrm>
          <a:off x="1676399" y="1600200"/>
          <a:ext cx="6593681" cy="3992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846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7151</TotalTime>
  <Words>2165</Words>
  <Application>Microsoft Office PowerPoint</Application>
  <PresentationFormat>On-screen Show (4:3)</PresentationFormat>
  <Paragraphs>329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Cambria</vt:lpstr>
      <vt:lpstr>Times New Roman</vt:lpstr>
      <vt:lpstr>Trebuchet MS</vt:lpstr>
      <vt:lpstr>Tw Cen MT</vt:lpstr>
      <vt:lpstr>Wingdings</vt:lpstr>
      <vt:lpstr>Custom Design</vt:lpstr>
      <vt:lpstr>Circuit</vt:lpstr>
      <vt:lpstr>ГРАДСКА ОПШТИНА     ПАЛИЛУЛА</vt:lpstr>
      <vt:lpstr>PowerPoint Presentation</vt:lpstr>
      <vt:lpstr>PowerPoint Presentation</vt:lpstr>
      <vt:lpstr>Ко се финансира из буџета?</vt:lpstr>
      <vt:lpstr>Како настаје буџет општине?</vt:lpstr>
      <vt:lpstr>Како се пуни општинска каса?</vt:lpstr>
      <vt:lpstr>Шта су приходи и примања буџета?</vt:lpstr>
      <vt:lpstr>Структура планираних прихода и примања за 2022. годину</vt:lpstr>
      <vt:lpstr>Шта СЕ ПРОМЕНИЛО У ОДНОСУ НА 2021.ГОДИНУ</vt:lpstr>
      <vt:lpstr>На шта се троше јавна средства?</vt:lpstr>
      <vt:lpstr>PowerPoint Presentation</vt:lpstr>
      <vt:lpstr>Структура планираних расхода и издатака  буџета за 2022. годину</vt:lpstr>
      <vt:lpstr>Шта се променило у односу на 2021?</vt:lpstr>
      <vt:lpstr>Расходи буџета по програмима</vt:lpstr>
      <vt:lpstr>Расходи буџета расподељени по директним и индиректним буџетским корисницима</vt:lpstr>
      <vt:lpstr>Ко све може да учествује у изради буџета? </vt:lpstr>
      <vt:lpstr>Кључне добробити од партиципације јавности</vt:lpstr>
      <vt:lpstr>Кључне добробити од партиципације јавности</vt:lpstr>
      <vt:lpstr>На основу чега се доноси буџет?</vt:lpstr>
      <vt:lpstr>Надлежности општине Палилула које се могу финансирати из буџета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Windows User</cp:lastModifiedBy>
  <cp:revision>569</cp:revision>
  <cp:lastPrinted>2018-01-29T14:26:33Z</cp:lastPrinted>
  <dcterms:created xsi:type="dcterms:W3CDTF">2006-08-16T00:00:00Z</dcterms:created>
  <dcterms:modified xsi:type="dcterms:W3CDTF">2021-10-28T10:09:46Z</dcterms:modified>
</cp:coreProperties>
</file>